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8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9" r:id="rId13"/>
    <p:sldId id="266" r:id="rId14"/>
    <p:sldId id="26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4" autoAdjust="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5825-7750-4D7A-875C-857986519ED8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E9F27F4-3D8A-44C8-A93A-5B2267BC8E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5825-7750-4D7A-875C-857986519ED8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F27F4-3D8A-44C8-A93A-5B2267BC8E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5825-7750-4D7A-875C-857986519ED8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F27F4-3D8A-44C8-A93A-5B2267BC8E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5825-7750-4D7A-875C-857986519ED8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E9F27F4-3D8A-44C8-A93A-5B2267BC8E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5825-7750-4D7A-875C-857986519ED8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F27F4-3D8A-44C8-A93A-5B2267BC8E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5825-7750-4D7A-875C-857986519ED8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F27F4-3D8A-44C8-A93A-5B2267BC8E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5825-7750-4D7A-875C-857986519ED8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E9F27F4-3D8A-44C8-A93A-5B2267BC8E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5825-7750-4D7A-875C-857986519ED8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F27F4-3D8A-44C8-A93A-5B2267BC8E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5825-7750-4D7A-875C-857986519ED8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F27F4-3D8A-44C8-A93A-5B2267BC8E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5825-7750-4D7A-875C-857986519ED8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F27F4-3D8A-44C8-A93A-5B2267BC8EB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45825-7750-4D7A-875C-857986519ED8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F27F4-3D8A-44C8-A93A-5B2267BC8E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CB45825-7750-4D7A-875C-857986519ED8}" type="datetimeFigureOut">
              <a:rPr lang="ru-RU" smtClean="0"/>
              <a:pPr/>
              <a:t>04.02.2016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E9F27F4-3D8A-44C8-A93A-5B2267BC8EB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76672"/>
            <a:ext cx="8496944" cy="4392487"/>
          </a:xfrm>
        </p:spPr>
        <p:txBody>
          <a:bodyPr>
            <a:noAutofit/>
          </a:bodyPr>
          <a:lstStyle/>
          <a:p>
            <a:r>
              <a:rPr lang="ru-RU" sz="7200" dirty="0" smtClean="0"/>
              <a:t>«Основы религиозных культур и светской этики» (ОРКСЭ)</a:t>
            </a:r>
            <a:endParaRPr lang="ru-RU" sz="7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436910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Содержание учебного модуля</a:t>
            </a:r>
            <a:br>
              <a:rPr lang="ru-RU" sz="4000" dirty="0" smtClean="0"/>
            </a:br>
            <a:r>
              <a:rPr lang="ru-RU" sz="4000" dirty="0"/>
              <a:t> </a:t>
            </a:r>
            <a:r>
              <a:rPr lang="ru-RU" sz="4000" b="1" dirty="0" smtClean="0"/>
              <a:t>«Основы </a:t>
            </a:r>
            <a:r>
              <a:rPr lang="ru-RU" sz="4000" b="1" dirty="0"/>
              <a:t>иудейской </a:t>
            </a:r>
            <a:r>
              <a:rPr lang="ru-RU" sz="4000" b="1" dirty="0" smtClean="0"/>
              <a:t>культуры»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19256" cy="518457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 Введение </a:t>
            </a:r>
            <a:r>
              <a:rPr lang="ru-RU" dirty="0"/>
              <a:t>в иудейскую духовную традицию. Культура и религия. Тора — главная книга иудаизма. Классические тексты иудаизма. Патриархи еврейского народа. Пророки и праведники в иудейской культуре. Храм в жизни иудеев. Назначение синагоги и её устройство. Суббота (</a:t>
            </a:r>
            <a:r>
              <a:rPr lang="ru-RU" dirty="0" err="1"/>
              <a:t>Шабат</a:t>
            </a:r>
            <a:r>
              <a:rPr lang="ru-RU" dirty="0"/>
              <a:t>) в иудейской традиции. Иудаизм в России. Традиции иудаизма в повседневной жизни евреев. Ответственное принятие заповедей. Еврейский дом. Знакомство с еврейским календарём: его устройство и особенности. Еврейские праздники: их история и традиции. Ценности семейной жизни в иудейской традиции.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Содержание учебного модуля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/>
              <a:t> «Основы мировых религиозных культур»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12776"/>
            <a:ext cx="8219256" cy="504056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Культура </a:t>
            </a:r>
            <a:r>
              <a:rPr lang="ru-RU" dirty="0"/>
              <a:t>и религия. Древнейшие верования. Религии мира и их основатели. Священные книги религий мира. Хранители предания в религиях мира. Человек в религиозных традициях мира. Священные сооружения. Искусство в религиозной культуре. Религии России. Религия и мораль. Нравственные заповеди в религиях мира. Религиозные ритуалы. Обычаи и обряды. Религиозные ритуалы в искусстве. Календари религий мира. Праздники в религиях мира. Семья, семейные ценности. Долг, свобода, ответственность, учение и труд. Милосердие, забота о слабых, взаимопомощь, социальные проблемы общества и отношение к ним разных религий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686800" cy="432048"/>
          </a:xfrm>
        </p:spPr>
        <p:txBody>
          <a:bodyPr>
            <a:noAutofit/>
          </a:bodyPr>
          <a:lstStyle/>
          <a:p>
            <a:r>
              <a:rPr lang="ru-RU" sz="2400" dirty="0" smtClean="0"/>
              <a:t>Требования к уровню подготовки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692696"/>
            <a:ext cx="8587680" cy="597666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2000" dirty="0" smtClean="0"/>
              <a:t>Ученик должен </a:t>
            </a:r>
            <a:r>
              <a:rPr lang="ru-RU" sz="2000" b="1" dirty="0" smtClean="0"/>
              <a:t>знать/понимать</a:t>
            </a:r>
            <a:r>
              <a:rPr lang="ru-RU" sz="2000" dirty="0" smtClean="0"/>
              <a:t>:</a:t>
            </a:r>
          </a:p>
          <a:p>
            <a:r>
              <a:rPr lang="ru-RU" sz="2000" dirty="0" smtClean="0"/>
              <a:t>Основные понятия религиозных культур;</a:t>
            </a:r>
          </a:p>
          <a:p>
            <a:r>
              <a:rPr lang="ru-RU" sz="2000" dirty="0" smtClean="0"/>
              <a:t>Историю возникновения религиозных культур;</a:t>
            </a:r>
          </a:p>
          <a:p>
            <a:r>
              <a:rPr lang="ru-RU" sz="2000" dirty="0" smtClean="0"/>
              <a:t>Историю развития различных религиозных культур в истории России;</a:t>
            </a:r>
          </a:p>
          <a:p>
            <a:r>
              <a:rPr lang="ru-RU" sz="2000" dirty="0" smtClean="0"/>
              <a:t>Особенности и традиции религий;</a:t>
            </a:r>
          </a:p>
          <a:p>
            <a:r>
              <a:rPr lang="ru-RU" sz="2000" dirty="0" smtClean="0"/>
              <a:t>Описание основных содержательных составляющих священных книг, сооружений, праздников;</a:t>
            </a:r>
          </a:p>
          <a:p>
            <a:pPr>
              <a:buNone/>
            </a:pPr>
            <a:r>
              <a:rPr lang="ru-RU" sz="2000" dirty="0" smtClean="0"/>
              <a:t>Ученик должен </a:t>
            </a:r>
            <a:r>
              <a:rPr lang="ru-RU" sz="2000" b="1" dirty="0" smtClean="0"/>
              <a:t>уметь:</a:t>
            </a:r>
          </a:p>
          <a:p>
            <a:r>
              <a:rPr lang="ru-RU" sz="2000" dirty="0" smtClean="0"/>
              <a:t>Описывать различные явления религиозных традиций и культур;</a:t>
            </a:r>
          </a:p>
          <a:p>
            <a:r>
              <a:rPr lang="ru-RU" sz="2000" dirty="0" smtClean="0"/>
              <a:t>Устанавливать взаимосвязь между религиозной культурой и поведением людей;</a:t>
            </a:r>
          </a:p>
          <a:p>
            <a:r>
              <a:rPr lang="ru-RU" sz="2000" dirty="0" smtClean="0"/>
              <a:t>Излагать свое мнение по поводу значения религиозной культуры в жизни людей и общества;</a:t>
            </a:r>
          </a:p>
          <a:p>
            <a:r>
              <a:rPr lang="ru-RU" sz="2000" dirty="0" smtClean="0"/>
              <a:t>Соотносить нравственные формы поведения с нормами религиозной культуры;</a:t>
            </a:r>
          </a:p>
          <a:p>
            <a:r>
              <a:rPr lang="ru-RU" sz="2000" dirty="0" smtClean="0"/>
              <a:t>Строить толерантное отношение с представителями разных мировоззрений и культурных традиций;</a:t>
            </a:r>
          </a:p>
          <a:p>
            <a:r>
              <a:rPr lang="ru-RU" sz="2000" dirty="0" smtClean="0"/>
              <a:t>Осуществлять поиск необходимой информации для выполнения заданий;</a:t>
            </a:r>
          </a:p>
          <a:p>
            <a:r>
              <a:rPr lang="ru-RU" sz="2000" dirty="0" smtClean="0"/>
              <a:t>Готовить сообщения по выбранным темам.</a:t>
            </a:r>
          </a:p>
          <a:p>
            <a:endParaRPr lang="ru-RU" sz="24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-387424"/>
            <a:ext cx="8219256" cy="6912768"/>
          </a:xfrm>
        </p:spPr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 </a:t>
            </a:r>
          </a:p>
          <a:p>
            <a:r>
              <a:rPr lang="ru-RU" dirty="0" smtClean="0"/>
              <a:t> </a:t>
            </a:r>
          </a:p>
          <a:p>
            <a:pPr algn="r">
              <a:buNone/>
            </a:pPr>
            <a:r>
              <a:rPr lang="ru-RU" dirty="0" smtClean="0"/>
              <a:t>Директору</a:t>
            </a:r>
          </a:p>
          <a:p>
            <a:pPr algn="r">
              <a:buNone/>
            </a:pPr>
            <a:r>
              <a:rPr lang="ru-RU" dirty="0" smtClean="0"/>
              <a:t>МБОУ СШ № 62</a:t>
            </a:r>
          </a:p>
          <a:p>
            <a:pPr algn="r">
              <a:buNone/>
            </a:pPr>
            <a:r>
              <a:rPr lang="ru-RU" dirty="0" smtClean="0"/>
              <a:t>г.Архангельска </a:t>
            </a:r>
          </a:p>
          <a:p>
            <a:pPr algn="r">
              <a:buNone/>
            </a:pPr>
            <a:r>
              <a:rPr lang="ru-RU" dirty="0" smtClean="0"/>
              <a:t>Сидоровой Л.А.</a:t>
            </a:r>
            <a:r>
              <a:rPr lang="ru-RU" dirty="0" smtClean="0"/>
              <a:t> 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Заявление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Мы</a:t>
            </a:r>
            <a:r>
              <a:rPr lang="ru-RU" dirty="0" smtClean="0"/>
              <a:t>, родители (законные представители) учащегося ______ «____» класса образовательной организации _________________________________ </a:t>
            </a:r>
            <a:r>
              <a:rPr lang="ru-RU" i="1" dirty="0" smtClean="0"/>
              <a:t>(наименование, место нахождения образовательной организации)</a:t>
            </a:r>
            <a:r>
              <a:rPr lang="ru-RU" dirty="0" smtClean="0"/>
              <a:t> _____________________________________________________ </a:t>
            </a:r>
            <a:r>
              <a:rPr lang="ru-RU" i="1" dirty="0" smtClean="0"/>
              <a:t>(Ф.И. ребёнка)</a:t>
            </a:r>
            <a:r>
              <a:rPr lang="ru-RU" dirty="0" smtClean="0"/>
              <a:t>, из предлагаемых на выбор модулей комплексного учебного курса «Основы религиозных культур и светской этики»:</a:t>
            </a:r>
          </a:p>
          <a:p>
            <a:r>
              <a:rPr lang="ru-RU" dirty="0" smtClean="0"/>
              <a:t>«Основы православной культуры»,</a:t>
            </a:r>
          </a:p>
          <a:p>
            <a:r>
              <a:rPr lang="ru-RU" dirty="0" smtClean="0"/>
              <a:t>«Основы исламской культуры»,</a:t>
            </a:r>
          </a:p>
          <a:p>
            <a:r>
              <a:rPr lang="ru-RU" dirty="0" smtClean="0"/>
              <a:t>«Основы буддийской культуры»,</a:t>
            </a:r>
          </a:p>
          <a:p>
            <a:r>
              <a:rPr lang="ru-RU" dirty="0" smtClean="0"/>
              <a:t>«Основы иудейской культуры»,</a:t>
            </a:r>
          </a:p>
          <a:p>
            <a:r>
              <a:rPr lang="ru-RU" dirty="0" smtClean="0"/>
              <a:t>«Основы мировых религиозных культур»,</a:t>
            </a:r>
          </a:p>
          <a:p>
            <a:r>
              <a:rPr lang="ru-RU" dirty="0" smtClean="0"/>
              <a:t>«Основы светской этики»</a:t>
            </a:r>
          </a:p>
          <a:p>
            <a:r>
              <a:rPr lang="ru-RU" dirty="0" smtClean="0"/>
              <a:t>выбираем для своего ребёнка изучение модуля (написать от руки):</a:t>
            </a:r>
          </a:p>
          <a:p>
            <a:pPr>
              <a:buNone/>
            </a:pPr>
            <a:r>
              <a:rPr lang="ru-RU" dirty="0" smtClean="0"/>
              <a:t>            ________________________________________________________________________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        Дата </a:t>
            </a:r>
            <a:r>
              <a:rPr lang="ru-RU" dirty="0" smtClean="0"/>
              <a:t>«___» _________________ 20___ г.</a:t>
            </a:r>
          </a:p>
          <a:p>
            <a:pPr>
              <a:buNone/>
            </a:pPr>
            <a:r>
              <a:rPr lang="ru-RU" dirty="0" smtClean="0"/>
              <a:t>               ______________________________________</a:t>
            </a:r>
            <a:r>
              <a:rPr lang="ru-RU" dirty="0" smtClean="0"/>
              <a:t> </a:t>
            </a:r>
            <a:r>
              <a:rPr lang="ru-RU" i="1" dirty="0" smtClean="0"/>
              <a:t>(Ф.И.О.)</a:t>
            </a:r>
            <a:r>
              <a:rPr lang="ru-RU" dirty="0" smtClean="0"/>
              <a:t> ___________ </a:t>
            </a:r>
            <a:r>
              <a:rPr lang="ru-RU" i="1" dirty="0" smtClean="0"/>
              <a:t>(подпись)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6000" dirty="0" smtClean="0"/>
          </a:p>
          <a:p>
            <a:pPr>
              <a:buNone/>
            </a:pPr>
            <a:r>
              <a:rPr lang="ru-RU" sz="6000" b="1" i="1" dirty="0" smtClean="0"/>
              <a:t>   Ждем </a:t>
            </a:r>
            <a:r>
              <a:rPr lang="ru-RU" sz="6000" b="1" i="1" dirty="0" smtClean="0"/>
              <a:t>вашего выбора</a:t>
            </a:r>
            <a:endParaRPr lang="ru-RU" sz="6000" b="1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Распоряжение Правительства РФ от 28.01.2012 г. № 84-р.</a:t>
            </a:r>
          </a:p>
          <a:p>
            <a:r>
              <a:rPr lang="ru-RU" dirty="0" smtClean="0"/>
              <a:t>Приказ № 69 от 31.01.2012 г. «О внесении изменений в федеральный компонент государственных образовательных стандартов начального общего, основного общего и среднего (полного) общего образования».</a:t>
            </a:r>
          </a:p>
          <a:p>
            <a:r>
              <a:rPr lang="ru-RU" dirty="0" smtClean="0"/>
              <a:t>Приказ № 74 от 01.02.2012 г. «О внесении изменений в федеральный базисный учебный план и примерные учебные планы для образовательных учреждений РФ»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Недельный учебный план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467545" y="619418"/>
          <a:ext cx="8280919" cy="5514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1281"/>
                <a:gridCol w="1793001"/>
                <a:gridCol w="932360"/>
                <a:gridCol w="1004080"/>
                <a:gridCol w="1004080"/>
                <a:gridCol w="860640"/>
                <a:gridCol w="965477"/>
              </a:tblGrid>
              <a:tr h="27421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Предметные области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Учебные предметы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часов в неделю / в год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</a:rPr>
                        <a:t>Всего</a:t>
                      </a:r>
                      <a:endParaRPr lang="ru-RU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2956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 </a:t>
                      </a:r>
                      <a:r>
                        <a:rPr lang="ru-RU" sz="1200" dirty="0" err="1" smtClean="0"/>
                        <a:t>кл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 </a:t>
                      </a:r>
                      <a:r>
                        <a:rPr lang="ru-RU" sz="1200" dirty="0" err="1" smtClean="0"/>
                        <a:t>кл</a:t>
                      </a:r>
                      <a:r>
                        <a:rPr lang="ru-RU" sz="1200" dirty="0" smtClean="0"/>
                        <a:t>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 </a:t>
                      </a:r>
                      <a:r>
                        <a:rPr lang="ru-RU" sz="1200" dirty="0" err="1" smtClean="0"/>
                        <a:t>кл</a:t>
                      </a:r>
                      <a:r>
                        <a:rPr lang="ru-RU" sz="1200" dirty="0" smtClean="0"/>
                        <a:t>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4 </a:t>
                      </a:r>
                      <a:r>
                        <a:rPr lang="ru-RU" sz="1200" dirty="0" err="1" smtClean="0"/>
                        <a:t>кл</a:t>
                      </a:r>
                      <a:r>
                        <a:rPr lang="ru-RU" sz="1200" dirty="0" smtClean="0"/>
                        <a:t>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/>
                </a:tc>
              </a:tr>
              <a:tr h="274216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Обязательная часть</a:t>
                      </a:r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Количество часов</a:t>
                      </a:r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</a:tr>
              <a:tr h="266603">
                <a:tc rowSpan="3"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Филология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Русский язык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5/165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5/170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5/170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5/170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20/675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0355"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Литературное чтение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4/132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4/136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4/136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3/102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15/506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5518"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Английский язык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2/68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2/68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2/68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6/204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04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Математика и информатика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Математика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4/132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4/136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4/136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4/136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16/540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04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Обществознание и естествознание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Окружающий мир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2/66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2/68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2/68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2/68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8/270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306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Основы религиозных культур и светской  этики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Основы религиозных культур и светской  этики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1/34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1/34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56038">
                <a:tc rowSpan="2">
                  <a:txBody>
                    <a:bodyPr/>
                    <a:lstStyle/>
                    <a:p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Искусство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Музыка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1/33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1/34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1/34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1/34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4 /135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0465"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Изобразительное искусство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1/33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1/34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1/34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1/34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4/135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35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Технология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Технология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1/33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1/34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1/34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1/34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4/135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56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Физическая культура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Физическая культура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3/99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3/102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3/102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3/102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12/405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4526">
                <a:tc gridSpan="2"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Итого при 5-дневной неделе</a:t>
                      </a:r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21/693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23/782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23/782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23/782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90/3039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7027">
                <a:tc gridSpan="2"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Часть, формируемая участниками образовательного процесса</a:t>
                      </a:r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7027">
                <a:tc gridSpan="2"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Предельно допустимая аудиторная учебная нагрузка при 5-дневной неделе</a:t>
                      </a:r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21/693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23/782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23/782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23/782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90/3039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Модули курса ОРКСЭ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/>
              <a:t>Основы светской </a:t>
            </a:r>
            <a:r>
              <a:rPr lang="ru-RU" sz="3600" dirty="0" smtClean="0"/>
              <a:t>этики</a:t>
            </a:r>
          </a:p>
          <a:p>
            <a:r>
              <a:rPr lang="ru-RU" sz="3600" dirty="0"/>
              <a:t>Основы православной культуры</a:t>
            </a:r>
          </a:p>
          <a:p>
            <a:r>
              <a:rPr lang="ru-RU" sz="3600" dirty="0"/>
              <a:t>Основы исламской культуры</a:t>
            </a:r>
          </a:p>
          <a:p>
            <a:r>
              <a:rPr lang="ru-RU" sz="3600" dirty="0"/>
              <a:t>Основы буддийской </a:t>
            </a:r>
            <a:r>
              <a:rPr lang="ru-RU" sz="3600" dirty="0" smtClean="0"/>
              <a:t>культуры</a:t>
            </a:r>
          </a:p>
          <a:p>
            <a:r>
              <a:rPr lang="ru-RU" sz="3600" dirty="0"/>
              <a:t>Основы иудейской культуры</a:t>
            </a:r>
          </a:p>
          <a:p>
            <a:r>
              <a:rPr lang="ru-RU" sz="3600" dirty="0"/>
              <a:t>Основы мировых религиозных культур</a:t>
            </a:r>
          </a:p>
          <a:p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/>
              <a:t>Единые темы занятий </a:t>
            </a:r>
            <a:r>
              <a:rPr lang="ru-RU" b="1" i="1" dirty="0" smtClean="0"/>
              <a:t>всех модулей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4000" dirty="0"/>
              <a:t>Россия — наша Родина.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4000" dirty="0"/>
              <a:t>Любовь и уважение к </a:t>
            </a:r>
            <a:r>
              <a:rPr lang="ru-RU" sz="4000" dirty="0" smtClean="0"/>
              <a:t>Отечеству.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4000" dirty="0"/>
              <a:t>Патриотизм многонационального и </a:t>
            </a:r>
            <a:r>
              <a:rPr lang="ru-RU" sz="4000" dirty="0" err="1"/>
              <a:t>многоконфессионального</a:t>
            </a:r>
            <a:r>
              <a:rPr lang="ru-RU" sz="4000" dirty="0"/>
              <a:t> народа России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91264" cy="1012974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Содержание учебного </a:t>
            </a:r>
            <a:r>
              <a:rPr lang="ru-RU" sz="4000" dirty="0" smtClean="0"/>
              <a:t>модуля</a:t>
            </a:r>
            <a:br>
              <a:rPr lang="ru-RU" sz="4000" dirty="0" smtClean="0"/>
            </a:br>
            <a:r>
              <a:rPr lang="ru-RU" sz="4000" b="1" dirty="0" smtClean="0"/>
              <a:t> «Основы </a:t>
            </a:r>
            <a:r>
              <a:rPr lang="ru-RU" sz="4000" b="1" dirty="0"/>
              <a:t>светской </a:t>
            </a:r>
            <a:r>
              <a:rPr lang="ru-RU" sz="4000" b="1" dirty="0" smtClean="0"/>
              <a:t>этики»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340768"/>
            <a:ext cx="8291264" cy="4785395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Культура </a:t>
            </a:r>
            <a:r>
              <a:rPr lang="ru-RU" dirty="0"/>
              <a:t>и мораль. Этика и её значение в жизни человека. Праздники как одна из форм исторической памяти. Образцы нравственности в культурах разных народов. Государство и мораль гражданина. Образцы нравственности в культуре Отечества. Трудовая мораль. Нравственные традиции предпринимательства. Что значит быть нравственным в наше время? Высшие нравственные ценности, идеалы, принципы морали. Методика создания морального кодекса в школе. Нормы морали. Этикет. Образование как нравственная норма. Методы нравственного самосовершенствования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Содержание учебного модуля</a:t>
            </a:r>
            <a:br>
              <a:rPr lang="ru-RU" sz="4000" dirty="0" smtClean="0"/>
            </a:br>
            <a:r>
              <a:rPr lang="ru-RU" sz="4000" dirty="0"/>
              <a:t> </a:t>
            </a:r>
            <a:r>
              <a:rPr lang="ru-RU" sz="4000" b="1" dirty="0" smtClean="0"/>
              <a:t>«Основы </a:t>
            </a:r>
            <a:r>
              <a:rPr lang="ru-RU" sz="4000" b="1" dirty="0"/>
              <a:t>православной </a:t>
            </a:r>
            <a:r>
              <a:rPr lang="ru-RU" sz="4000" b="1" dirty="0" smtClean="0"/>
              <a:t>культуры»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532859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 Введение </a:t>
            </a:r>
            <a:r>
              <a:rPr lang="ru-RU" dirty="0"/>
              <a:t>в православную духовную традицию. Особенности восточного христианства. Культура и религия. Во что верят православные христиане. Добро и зло в православной традиции. Золотое правило нравственности. Любовь к ближнему. Отношение к труду. Долг и ответственность. Милосердие и сострадание. Православие в России. Православный  храм и другие святыни. Символический язык православной культуры: христианское искусство (иконы, фрески, церковное пение, прикладное искусство), православный календарь. Праздники. Христианская семья и её ценности.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Содержание учебного модуля</a:t>
            </a:r>
            <a:br>
              <a:rPr lang="ru-RU" sz="3600" dirty="0" smtClean="0"/>
            </a:br>
            <a:r>
              <a:rPr lang="ru-RU" sz="3600" b="1" dirty="0" smtClean="0"/>
              <a:t>« </a:t>
            </a:r>
            <a:r>
              <a:rPr lang="ru-RU" sz="3600" b="1" dirty="0"/>
              <a:t>Основы исламской </a:t>
            </a:r>
            <a:r>
              <a:rPr lang="ru-RU" sz="3600" b="1" dirty="0" smtClean="0"/>
              <a:t>культуры»</a:t>
            </a:r>
            <a:r>
              <a:rPr lang="ru-RU" sz="3600" b="1" dirty="0"/>
              <a:t/>
            </a:r>
            <a:br>
              <a:rPr lang="ru-RU" sz="3600" b="1" dirty="0"/>
            </a:b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Введение </a:t>
            </a:r>
            <a:r>
              <a:rPr lang="ru-RU" dirty="0"/>
              <a:t>в исламскую духовную традицию. Культура и религия. Пророк </a:t>
            </a:r>
            <a:r>
              <a:rPr lang="ru-RU" dirty="0" err="1"/>
              <a:t>Мухаммад</a:t>
            </a:r>
            <a:r>
              <a:rPr lang="ru-RU" dirty="0"/>
              <a:t> — образец человека и учитель нравственности в исламской традиции. Столпы ислама и исламской этики. Обязанности мусульман. Для чего построена и как устроена мечеть. Мусульманское летоисчисление и календарь. Ислам в России. Семья в исламе. Нравственные ценности ислама. Праздники исламских народов России: их происхождение и особенности проведения. Искусство ислама.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Содержание учебного модуля</a:t>
            </a:r>
            <a:br>
              <a:rPr lang="ru-RU" sz="3600" dirty="0" smtClean="0"/>
            </a:br>
            <a:r>
              <a:rPr lang="ru-RU" sz="3600" b="1" dirty="0"/>
              <a:t> </a:t>
            </a:r>
            <a:r>
              <a:rPr lang="ru-RU" sz="3600" b="1" dirty="0" smtClean="0"/>
              <a:t>«Основы </a:t>
            </a:r>
            <a:r>
              <a:rPr lang="ru-RU" sz="3600" b="1" dirty="0"/>
              <a:t>буддийской </a:t>
            </a:r>
            <a:r>
              <a:rPr lang="ru-RU" sz="3600" b="1" dirty="0" smtClean="0"/>
              <a:t>культуры»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    Введение </a:t>
            </a:r>
            <a:r>
              <a:rPr lang="ru-RU" dirty="0"/>
              <a:t>в буддийскую духовную традицию. Культура и религия. Будда и его учение. Буддийские святые. Будды. Семья в буддийской культуре и её ценности. Буддизм в России. Человек в буддийской картине мира. Буддийские символы. Буддийские ритуалы. Буддийские святыни. Буддийские священные сооружения. Буддийский храм. Буддийский календарь. Праздники в буддийской культуре. Искусство в буддийской культуре.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226</TotalTime>
  <Words>886</Words>
  <Application>Microsoft Office PowerPoint</Application>
  <PresentationFormat>Экран (4:3)</PresentationFormat>
  <Paragraphs>162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«Основы религиозных культур и светской этики» (ОРКСЭ)</vt:lpstr>
      <vt:lpstr>Слайд 2</vt:lpstr>
      <vt:lpstr>Недельный учебный план</vt:lpstr>
      <vt:lpstr>Модули курса ОРКСЭ</vt:lpstr>
      <vt:lpstr>Единые темы занятий всех модулей</vt:lpstr>
      <vt:lpstr>Содержание учебного модуля  «Основы светской этики» </vt:lpstr>
      <vt:lpstr>Содержание учебного модуля  «Основы православной культуры» </vt:lpstr>
      <vt:lpstr>Содержание учебного модуля « Основы исламской культуры» </vt:lpstr>
      <vt:lpstr>Содержание учебного модуля  «Основы буддийской культуры»</vt:lpstr>
      <vt:lpstr>Содержание учебного модуля  «Основы иудейской культуры»  </vt:lpstr>
      <vt:lpstr>Содержание учебного модуля  «Основы мировых религиозных культур» </vt:lpstr>
      <vt:lpstr>Требования к уровню подготовки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«Основы религиозных культур и светской этики» (ОРКСЭ)</dc:title>
  <dc:creator>Директор</dc:creator>
  <cp:lastModifiedBy>Директор</cp:lastModifiedBy>
  <cp:revision>3</cp:revision>
  <dcterms:created xsi:type="dcterms:W3CDTF">2016-02-03T13:28:36Z</dcterms:created>
  <dcterms:modified xsi:type="dcterms:W3CDTF">2016-02-04T13:45:43Z</dcterms:modified>
</cp:coreProperties>
</file>