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72" r:id="rId3"/>
    <p:sldId id="261" r:id="rId4"/>
    <p:sldId id="265" r:id="rId5"/>
    <p:sldId id="281" r:id="rId6"/>
    <p:sldId id="273" r:id="rId7"/>
    <p:sldId id="274" r:id="rId8"/>
    <p:sldId id="266" r:id="rId9"/>
    <p:sldId id="283" r:id="rId10"/>
    <p:sldId id="268" r:id="rId11"/>
    <p:sldId id="269" r:id="rId12"/>
    <p:sldId id="258" r:id="rId13"/>
    <p:sldId id="270" r:id="rId14"/>
    <p:sldId id="276" r:id="rId15"/>
    <p:sldId id="262" r:id="rId16"/>
    <p:sldId id="277" r:id="rId17"/>
    <p:sldId id="264" r:id="rId18"/>
    <p:sldId id="278" r:id="rId19"/>
    <p:sldId id="279" r:id="rId20"/>
    <p:sldId id="263" r:id="rId21"/>
    <p:sldId id="275" r:id="rId22"/>
    <p:sldId id="280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3399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85CD9-7429-48D5-AB37-B4648895472B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F439A-6A0C-4633-AFA0-1AD4F0D6F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F445D95-4B89-426B-87FB-CC7E9AB31A3F}" type="datetimeFigureOut">
              <a:rPr lang="ru-RU" smtClean="0"/>
              <a:pPr/>
              <a:t>24.04.2014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F2C9FF-A1E1-4EDC-A9FB-54439968B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214290"/>
            <a:ext cx="6400800" cy="1752600"/>
          </a:xfrm>
        </p:spPr>
        <p:txBody>
          <a:bodyPr/>
          <a:lstStyle/>
          <a:p>
            <a:fld id="{651CC04B-B75C-4E88-8521-3DB2191C251F}" type="datetime4">
              <a:rPr lang="ru-RU" smtClean="0"/>
              <a:pPr/>
              <a:t>24 апреля 2014 г.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математике 5 класс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8" descr="http://i473.photobucket.com/albums/rr98/yamiejung18/mie004/mmk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571876"/>
            <a:ext cx="4176464" cy="261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77724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Заполнить таблицу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3571876"/>
          <a:ext cx="8358246" cy="2663952"/>
        </p:xfrm>
        <a:graphic>
          <a:graphicData uri="http://schemas.openxmlformats.org/drawingml/2006/table">
            <a:tbl>
              <a:tblPr/>
              <a:tblGrid>
                <a:gridCol w="2786711"/>
                <a:gridCol w="2781046"/>
                <a:gridCol w="2790489"/>
              </a:tblGrid>
              <a:tr h="68094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>
                          <a:latin typeface="Times New Roman"/>
                          <a:ea typeface="Calibri"/>
                          <a:cs typeface="Times New Roman"/>
                        </a:rPr>
                        <a:t>Название угла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>
                          <a:latin typeface="Times New Roman"/>
                          <a:ea typeface="Calibri"/>
                          <a:cs typeface="Times New Roman"/>
                        </a:rPr>
                        <a:t>Вершина угла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>
                          <a:latin typeface="Times New Roman"/>
                          <a:ea typeface="Calibri"/>
                          <a:cs typeface="Times New Roman"/>
                        </a:rPr>
                        <a:t>Стороны угла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0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МОС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 и ОС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0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МОА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 и ОА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0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АОС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</a:t>
                      </a:r>
                      <a:r>
                        <a:rPr lang="ru-RU" sz="3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ОС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 flipV="1">
            <a:off x="3214678" y="500042"/>
            <a:ext cx="3286148" cy="157163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14678" y="2071678"/>
            <a:ext cx="3500462" cy="78581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286116" y="1857364"/>
            <a:ext cx="3429024" cy="21431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714612" y="1643050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0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86578" y="1357298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58016" y="2500306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4643446"/>
            <a:ext cx="12858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29058" y="4643446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4572008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142976" y="5143512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86182" y="5143512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5143512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071538" y="5715016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28992" y="5715016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500826" y="5715016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нового материала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143372" y="1857364"/>
            <a:ext cx="214314" cy="214314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4214810" y="1928802"/>
            <a:ext cx="3214710" cy="4005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000100" y="2000240"/>
            <a:ext cx="3214710" cy="4005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357290" y="3286124"/>
            <a:ext cx="74295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прямой отмечаем точку,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 луча получаете точно,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лучи, дополняя друг друга,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Образуют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развёрнутый угол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2214554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00496" y="2214554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768" y="2071678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3429000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ВОА </a:t>
            </a:r>
            <a:r>
              <a:rPr lang="ru-RU" sz="4800" b="1" dirty="0" smtClean="0"/>
              <a:t>– развернутый угол</a:t>
            </a:r>
            <a:endParaRPr lang="ru-RU" sz="48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571472" y="3786190"/>
            <a:ext cx="285752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>
            <a:off x="571472" y="4071942"/>
            <a:ext cx="35719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8913" grpId="0" build="allAtOnce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ВИДЕОУРОКИ ЖАБОРОВСКИЙ И.В\КАРТИНКИ\6326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0350"/>
            <a:ext cx="9217026" cy="737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952500"/>
            <a:ext cx="8135967" cy="136207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1" y="2500306"/>
            <a:ext cx="5746727" cy="4071966"/>
          </a:xfrm>
          <a:prstGeom prst="rect">
            <a:avLst/>
          </a:prstGeom>
        </p:spPr>
      </p:pic>
      <p:pic>
        <p:nvPicPr>
          <p:cNvPr id="5" name="Рисунок 4" descr="60a021df7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500042"/>
            <a:ext cx="4071966" cy="5743120"/>
          </a:xfrm>
          <a:prstGeom prst="rect">
            <a:avLst/>
          </a:prstGeom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928670"/>
            <a:ext cx="3857652" cy="499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214290"/>
            <a:ext cx="588275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72198" y="214290"/>
            <a:ext cx="2925485" cy="3757610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5720" y="428604"/>
            <a:ext cx="585791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Прямой угол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 из древнейших геометрических понятий, оно связано с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вертикальным положением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человека и многих предметов окружающей среды относительно поверхности земли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1350383026_26224158.jpg"/>
          <p:cNvPicPr>
            <a:picLocks noChangeAspect="1"/>
          </p:cNvPicPr>
          <p:nvPr/>
        </p:nvPicPr>
        <p:blipFill>
          <a:blip r:embed="rId3"/>
          <a:srcRect l="21094" t="6250" r="35937" b="11458"/>
          <a:stretch>
            <a:fillRect/>
          </a:stretch>
        </p:blipFill>
        <p:spPr>
          <a:xfrm>
            <a:off x="0" y="0"/>
            <a:ext cx="3929090" cy="5643602"/>
          </a:xfrm>
          <a:prstGeom prst="rect">
            <a:avLst/>
          </a:prstGeom>
        </p:spPr>
      </p:pic>
      <p:pic>
        <p:nvPicPr>
          <p:cNvPr id="7" name="Рисунок 6" descr="башня_X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1357298"/>
            <a:ext cx="3381375" cy="4762500"/>
          </a:xfrm>
          <a:prstGeom prst="rect">
            <a:avLst/>
          </a:prstGeom>
        </p:spPr>
      </p:pic>
      <p:pic>
        <p:nvPicPr>
          <p:cNvPr id="4" name="Рисунок 3" descr="02_7chudes_71617.jpg"/>
          <p:cNvPicPr>
            <a:picLocks noChangeAspect="1"/>
          </p:cNvPicPr>
          <p:nvPr/>
        </p:nvPicPr>
        <p:blipFill>
          <a:blip r:embed="rId5"/>
          <a:srcRect l="32397" r="28396"/>
          <a:stretch>
            <a:fillRect/>
          </a:stretch>
        </p:blipFill>
        <p:spPr>
          <a:xfrm>
            <a:off x="6072198" y="1642241"/>
            <a:ext cx="3071802" cy="5215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0"/>
            <a:ext cx="8723312" cy="16033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1928802"/>
            <a:ext cx="4214812" cy="4214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stCxn id="3" idx="0"/>
            <a:endCxn id="3" idx="2"/>
          </p:cNvCxnSpPr>
          <p:nvPr/>
        </p:nvCxnSpPr>
        <p:spPr>
          <a:xfrm rot="16200000" flipH="1">
            <a:off x="2071669" y="4036208"/>
            <a:ext cx="4214813" cy="1588"/>
          </a:xfrm>
          <a:prstGeom prst="line">
            <a:avLst/>
          </a:prstGeom>
          <a:ln w="76200" cmpd="sng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stCxn id="3" idx="3"/>
            <a:endCxn id="3" idx="1"/>
          </p:cNvCxnSpPr>
          <p:nvPr/>
        </p:nvCxnSpPr>
        <p:spPr>
          <a:xfrm flipH="1">
            <a:off x="2071670" y="4036209"/>
            <a:ext cx="4214812" cy="1588"/>
          </a:xfrm>
          <a:prstGeom prst="line">
            <a:avLst/>
          </a:prstGeom>
          <a:ln w="76200" cmpd="sng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14"/>
          <p:cNvGrpSpPr>
            <a:grpSpLocks/>
          </p:cNvGrpSpPr>
          <p:nvPr/>
        </p:nvGrpSpPr>
        <p:grpSpPr bwMode="auto">
          <a:xfrm>
            <a:off x="3357563" y="2000250"/>
            <a:ext cx="2928937" cy="3159125"/>
            <a:chOff x="3357554" y="2000240"/>
            <a:chExt cx="2928958" cy="3158803"/>
          </a:xfrm>
        </p:grpSpPr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>
              <a:off x="3428992" y="4071942"/>
              <a:ext cx="642942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dirty="0">
                  <a:solidFill>
                    <a:srgbClr val="FFFF00"/>
                  </a:solidFill>
                  <a:latin typeface="Cambria" pitchFamily="18" charset="0"/>
                </a:rPr>
                <a:t>О</a:t>
              </a:r>
            </a:p>
          </p:txBody>
        </p:sp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3357554" y="2000240"/>
              <a:ext cx="642942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dirty="0">
                  <a:solidFill>
                    <a:srgbClr val="FFFF00"/>
                  </a:solidFill>
                  <a:latin typeface="Cambria" pitchFamily="18" charset="0"/>
                </a:rPr>
                <a:t>А</a:t>
              </a: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5643570" y="4143380"/>
              <a:ext cx="642942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dirty="0">
                  <a:solidFill>
                    <a:srgbClr val="FFFF00"/>
                  </a:solidFill>
                  <a:latin typeface="Cambria" pitchFamily="18" charset="0"/>
                </a:rPr>
                <a:t>В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4143372" y="3500438"/>
            <a:ext cx="642941" cy="571504"/>
          </a:xfrm>
          <a:prstGeom prst="rect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5500702"/>
            <a:ext cx="821537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Где в повседневной жизни можно </a:t>
            </a:r>
            <a:r>
              <a:rPr lang="ru-RU" sz="3600" b="1" dirty="0" smtClean="0"/>
              <a:t>встретить </a:t>
            </a:r>
            <a:r>
              <a:rPr lang="ru-RU" sz="3600" b="1" dirty="0" smtClean="0">
                <a:hlinkClick r:id="rId3" action="ppaction://hlinksldjump"/>
              </a:rPr>
              <a:t>прямой угол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7858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 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14480" y="785794"/>
            <a:ext cx="82153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точка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присесть;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развёрнутый угол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руки в стороны;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прямой угол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– одна рука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вверх, вторая в сторону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острый угол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руки в стороны вверх;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тупой угол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руки в стороны вниз.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6aba3369ae0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3500438"/>
            <a:ext cx="2466988" cy="2466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3" name="Freeform 3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3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Freeform 2"/>
          <p:cNvSpPr>
            <a:spLocks/>
          </p:cNvSpPr>
          <p:nvPr/>
        </p:nvSpPr>
        <p:spPr bwMode="auto">
          <a:xfrm>
            <a:off x="2894013" y="965200"/>
            <a:ext cx="3989387" cy="4876800"/>
          </a:xfrm>
          <a:custGeom>
            <a:avLst/>
            <a:gdLst/>
            <a:ahLst/>
            <a:cxnLst>
              <a:cxn ang="0">
                <a:pos x="0" y="1539"/>
              </a:cxn>
              <a:cxn ang="0">
                <a:pos x="1771" y="0"/>
              </a:cxn>
              <a:cxn ang="0">
                <a:pos x="2375" y="1029"/>
              </a:cxn>
              <a:cxn ang="0">
                <a:pos x="2513" y="1347"/>
              </a:cxn>
              <a:cxn ang="0">
                <a:pos x="2444" y="1664"/>
              </a:cxn>
              <a:cxn ang="0">
                <a:pos x="2168" y="1846"/>
              </a:cxn>
              <a:cxn ang="0">
                <a:pos x="2097" y="2118"/>
              </a:cxn>
              <a:cxn ang="0">
                <a:pos x="1821" y="2435"/>
              </a:cxn>
              <a:cxn ang="0">
                <a:pos x="1613" y="2526"/>
              </a:cxn>
              <a:cxn ang="0">
                <a:pos x="1403" y="3072"/>
              </a:cxn>
              <a:cxn ang="0">
                <a:pos x="0" y="1539"/>
              </a:cxn>
            </a:cxnLst>
            <a:rect l="0" t="0" r="r" b="b"/>
            <a:pathLst>
              <a:path w="2513" h="3072">
                <a:moveTo>
                  <a:pt x="0" y="1539"/>
                </a:moveTo>
                <a:lnTo>
                  <a:pt x="1771" y="0"/>
                </a:lnTo>
                <a:lnTo>
                  <a:pt x="2375" y="1029"/>
                </a:lnTo>
                <a:lnTo>
                  <a:pt x="2513" y="1347"/>
                </a:lnTo>
                <a:lnTo>
                  <a:pt x="2444" y="1664"/>
                </a:lnTo>
                <a:lnTo>
                  <a:pt x="2168" y="1846"/>
                </a:lnTo>
                <a:lnTo>
                  <a:pt x="2097" y="2118"/>
                </a:lnTo>
                <a:lnTo>
                  <a:pt x="1821" y="2435"/>
                </a:lnTo>
                <a:lnTo>
                  <a:pt x="1613" y="2526"/>
                </a:lnTo>
                <a:lnTo>
                  <a:pt x="1403" y="3072"/>
                </a:lnTo>
                <a:lnTo>
                  <a:pt x="0" y="1539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8775" y="260350"/>
            <a:ext cx="8785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Arial" pitchFamily="34" charset="0"/>
              </a:rPr>
              <a:t>Построение прямого угла с помощью чертежного треугольника.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389188" y="3054350"/>
            <a:ext cx="4860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 rot="-196335">
            <a:off x="2822511" y="1035941"/>
            <a:ext cx="3348460" cy="2307732"/>
            <a:chOff x="1776" y="567"/>
            <a:chExt cx="2415" cy="1721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776" y="672"/>
              <a:ext cx="2040" cy="1616"/>
            </a:xfrm>
            <a:custGeom>
              <a:avLst/>
              <a:gdLst/>
              <a:ahLst/>
              <a:cxnLst>
                <a:cxn ang="0">
                  <a:pos x="0" y="1616"/>
                </a:cxn>
                <a:cxn ang="0">
                  <a:pos x="2040" y="0"/>
                </a:cxn>
              </a:cxnLst>
              <a:rect l="0" t="0" r="r" b="b"/>
              <a:pathLst>
                <a:path w="2040" h="1616">
                  <a:moveTo>
                    <a:pt x="0" y="1616"/>
                  </a:moveTo>
                  <a:lnTo>
                    <a:pt x="2040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3840" y="567"/>
              <a:ext cx="351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sp>
        <p:nvSpPr>
          <p:cNvPr id="17" name="Freeform 15" descr="Дуб"/>
          <p:cNvSpPr>
            <a:spLocks/>
          </p:cNvSpPr>
          <p:nvPr/>
        </p:nvSpPr>
        <p:spPr bwMode="auto">
          <a:xfrm rot="8338016" flipH="1">
            <a:off x="3757613" y="2189163"/>
            <a:ext cx="2520950" cy="3495675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1" y="2315"/>
              </a:cxn>
              <a:cxn ang="0">
                <a:pos x="176" y="2088"/>
              </a:cxn>
              <a:cxn ang="0">
                <a:pos x="1120" y="2104"/>
              </a:cxn>
              <a:cxn ang="0">
                <a:pos x="1480" y="2304"/>
              </a:cxn>
              <a:cxn ang="0">
                <a:pos x="1128" y="2112"/>
              </a:cxn>
              <a:cxn ang="0">
                <a:pos x="176" y="624"/>
              </a:cxn>
              <a:cxn ang="0">
                <a:pos x="0" y="0"/>
              </a:cxn>
              <a:cxn ang="0">
                <a:pos x="168" y="632"/>
              </a:cxn>
              <a:cxn ang="0">
                <a:pos x="168" y="2112"/>
              </a:cxn>
              <a:cxn ang="0">
                <a:pos x="1" y="2315"/>
              </a:cxn>
              <a:cxn ang="0">
                <a:pos x="1498" y="2315"/>
              </a:cxn>
              <a:cxn ang="0">
                <a:pos x="1" y="2"/>
              </a:cxn>
            </a:cxnLst>
            <a:rect l="0" t="0" r="r" b="b"/>
            <a:pathLst>
              <a:path w="1498" h="2315">
                <a:moveTo>
                  <a:pt x="1" y="2"/>
                </a:moveTo>
                <a:lnTo>
                  <a:pt x="1" y="2315"/>
                </a:lnTo>
                <a:lnTo>
                  <a:pt x="176" y="2088"/>
                </a:lnTo>
                <a:lnTo>
                  <a:pt x="1120" y="2104"/>
                </a:lnTo>
                <a:lnTo>
                  <a:pt x="1480" y="2304"/>
                </a:lnTo>
                <a:lnTo>
                  <a:pt x="1128" y="2112"/>
                </a:lnTo>
                <a:lnTo>
                  <a:pt x="176" y="624"/>
                </a:lnTo>
                <a:lnTo>
                  <a:pt x="0" y="0"/>
                </a:lnTo>
                <a:lnTo>
                  <a:pt x="168" y="632"/>
                </a:lnTo>
                <a:lnTo>
                  <a:pt x="168" y="2112"/>
                </a:lnTo>
                <a:lnTo>
                  <a:pt x="1" y="2315"/>
                </a:lnTo>
                <a:lnTo>
                  <a:pt x="1498" y="2315"/>
                </a:lnTo>
                <a:lnTo>
                  <a:pt x="1" y="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grpSp>
        <p:nvGrpSpPr>
          <p:cNvPr id="18" name="Group 16"/>
          <p:cNvGrpSpPr>
            <a:grpSpLocks/>
          </p:cNvGrpSpPr>
          <p:nvPr/>
        </p:nvGrpSpPr>
        <p:grpSpPr bwMode="auto">
          <a:xfrm rot="16762110" flipH="1">
            <a:off x="1346994" y="1000919"/>
            <a:ext cx="3205163" cy="1406525"/>
            <a:chOff x="763" y="1945"/>
            <a:chExt cx="2019" cy="886"/>
          </a:xfrm>
        </p:grpSpPr>
        <p:sp>
          <p:nvSpPr>
            <p:cNvPr id="19" name="Freeform 17"/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 rot="-3316674">
              <a:off x="2483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/>
                <a:ahLst/>
                <a:cxnLst>
                  <a:cxn ang="0">
                    <a:pos x="867" y="2612"/>
                  </a:cxn>
                  <a:cxn ang="0">
                    <a:pos x="1094" y="2522"/>
                  </a:cxn>
                  <a:cxn ang="0">
                    <a:pos x="1016" y="2554"/>
                  </a:cxn>
                  <a:cxn ang="0">
                    <a:pos x="84" y="0"/>
                  </a:cxn>
                  <a:cxn ang="0">
                    <a:pos x="0" y="30"/>
                  </a:cxn>
                  <a:cxn ang="0">
                    <a:pos x="940" y="2584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41" y="48"/>
                  </a:cxn>
                  <a:cxn ang="0">
                    <a:pos x="29" y="116"/>
                  </a:cxn>
                  <a:cxn ang="0">
                    <a:pos x="9" y="152"/>
                  </a:cxn>
                  <a:cxn ang="0">
                    <a:pos x="1" y="96"/>
                  </a:cxn>
                  <a:cxn ang="0">
                    <a:pos x="5" y="52"/>
                  </a:cxn>
                  <a:cxn ang="0">
                    <a:pos x="33" y="0"/>
                  </a:cxn>
                </a:cxnLst>
                <a:rect l="0" t="0" r="r" b="b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grpSp>
        <p:nvGrpSpPr>
          <p:cNvPr id="25" name="Group 23"/>
          <p:cNvGrpSpPr>
            <a:grpSpLocks/>
          </p:cNvGrpSpPr>
          <p:nvPr/>
        </p:nvGrpSpPr>
        <p:grpSpPr bwMode="auto">
          <a:xfrm rot="8527898" flipH="1">
            <a:off x="157163" y="4062413"/>
            <a:ext cx="3205162" cy="1406525"/>
            <a:chOff x="763" y="1945"/>
            <a:chExt cx="2019" cy="886"/>
          </a:xfrm>
        </p:grpSpPr>
        <p:sp>
          <p:nvSpPr>
            <p:cNvPr id="26" name="Freeform 24"/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 rot="-3316674">
              <a:off x="2483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" name="Group 27"/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/>
                <a:ahLst/>
                <a:cxnLst>
                  <a:cxn ang="0">
                    <a:pos x="867" y="2612"/>
                  </a:cxn>
                  <a:cxn ang="0">
                    <a:pos x="1094" y="2522"/>
                  </a:cxn>
                  <a:cxn ang="0">
                    <a:pos x="1016" y="2554"/>
                  </a:cxn>
                  <a:cxn ang="0">
                    <a:pos x="84" y="0"/>
                  </a:cxn>
                  <a:cxn ang="0">
                    <a:pos x="0" y="30"/>
                  </a:cxn>
                  <a:cxn ang="0">
                    <a:pos x="940" y="2584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41" y="48"/>
                  </a:cxn>
                  <a:cxn ang="0">
                    <a:pos x="29" y="116"/>
                  </a:cxn>
                  <a:cxn ang="0">
                    <a:pos x="9" y="152"/>
                  </a:cxn>
                  <a:cxn ang="0">
                    <a:pos x="1" y="96"/>
                  </a:cxn>
                  <a:cxn ang="0">
                    <a:pos x="5" y="52"/>
                  </a:cxn>
                  <a:cxn ang="0">
                    <a:pos x="33" y="0"/>
                  </a:cxn>
                </a:cxnLst>
                <a:rect l="0" t="0" r="r" b="b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sp>
        <p:nvSpPr>
          <p:cNvPr id="32" name="Freeform 31"/>
          <p:cNvSpPr>
            <a:spLocks/>
          </p:cNvSpPr>
          <p:nvPr/>
        </p:nvSpPr>
        <p:spPr bwMode="auto">
          <a:xfrm>
            <a:off x="2881313" y="3430588"/>
            <a:ext cx="2819400" cy="3238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76" y="2040"/>
              </a:cxn>
            </a:cxnLst>
            <a:rect l="0" t="0" r="r" b="b"/>
            <a:pathLst>
              <a:path w="1776" h="2040">
                <a:moveTo>
                  <a:pt x="0" y="0"/>
                </a:moveTo>
                <a:lnTo>
                  <a:pt x="1776" y="204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auto">
          <a:xfrm rot="21403665">
            <a:off x="5590432" y="5931585"/>
            <a:ext cx="449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34" name="Freeform 12"/>
          <p:cNvSpPr>
            <a:spLocks/>
          </p:cNvSpPr>
          <p:nvPr/>
        </p:nvSpPr>
        <p:spPr bwMode="auto">
          <a:xfrm>
            <a:off x="3109913" y="3222625"/>
            <a:ext cx="228600" cy="482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184"/>
              </a:cxn>
              <a:cxn ang="0">
                <a:pos x="0" y="304"/>
              </a:cxn>
            </a:cxnLst>
            <a:rect l="0" t="0" r="r" b="b"/>
            <a:pathLst>
              <a:path w="144" h="304">
                <a:moveTo>
                  <a:pt x="0" y="0"/>
                </a:moveTo>
                <a:lnTo>
                  <a:pt x="144" y="184"/>
                </a:lnTo>
                <a:lnTo>
                  <a:pt x="0" y="304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5" name="Group 35"/>
          <p:cNvGrpSpPr>
            <a:grpSpLocks/>
          </p:cNvGrpSpPr>
          <p:nvPr/>
        </p:nvGrpSpPr>
        <p:grpSpPr bwMode="auto">
          <a:xfrm>
            <a:off x="5557840" y="2493965"/>
            <a:ext cx="1484313" cy="646113"/>
            <a:chOff x="4286" y="1933"/>
            <a:chExt cx="935" cy="407"/>
          </a:xfrm>
        </p:grpSpPr>
        <p:graphicFrame>
          <p:nvGraphicFramePr>
            <p:cNvPr id="36" name="Object 33"/>
            <p:cNvGraphicFramePr>
              <a:graphicFrameLocks noChangeAspect="1"/>
            </p:cNvGraphicFramePr>
            <p:nvPr/>
          </p:nvGraphicFramePr>
          <p:xfrm>
            <a:off x="4286" y="1979"/>
            <a:ext cx="363" cy="336"/>
          </p:xfrm>
          <a:graphic>
            <a:graphicData uri="http://schemas.openxmlformats.org/presentationml/2006/ole">
              <p:oleObj spid="_x0000_s1026" name="Формула" r:id="rId4" imgW="164880" imgH="152280" progId="Equation.3">
                <p:embed/>
              </p:oleObj>
            </a:graphicData>
          </a:graphic>
        </p:graphicFrame>
        <p:sp>
          <p:nvSpPr>
            <p:cNvPr id="37" name="Text Box 34"/>
            <p:cNvSpPr txBox="1">
              <a:spLocks noChangeArrowheads="1"/>
            </p:cNvSpPr>
            <p:nvPr/>
          </p:nvSpPr>
          <p:spPr bwMode="auto">
            <a:xfrm>
              <a:off x="4558" y="1933"/>
              <a:ext cx="66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dirty="0" smtClean="0"/>
                <a:t>АВС</a:t>
              </a:r>
              <a:endParaRPr lang="ru-RU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26163 -0.30717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28159 0.44329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2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7" grpId="0" animBg="1"/>
      <p:bldP spid="32" grpId="0" animBg="1"/>
      <p:bldP spid="33" grpId="0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53345" t="28320" r="18007" b="7226"/>
          <a:stretch>
            <a:fillRect/>
          </a:stretch>
        </p:blipFill>
        <p:spPr bwMode="auto">
          <a:xfrm rot="4016886">
            <a:off x="1351583" y="1995489"/>
            <a:ext cx="3226562" cy="408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142976" y="428604"/>
            <a:ext cx="7151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с карточками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 rot="1466673">
            <a:off x="4274732" y="2570270"/>
            <a:ext cx="4336051" cy="235305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72466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какими видами углов мы с вами познакомились?</a:t>
            </a:r>
            <a:endParaRPr lang="ru-RU" sz="4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571612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</a:rPr>
              <a:t>Назовите угол</a:t>
            </a:r>
            <a:endParaRPr lang="ru-RU" sz="3600" b="1" dirty="0">
              <a:solidFill>
                <a:srgbClr val="0033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2786050" y="2714620"/>
            <a:ext cx="2500330" cy="235745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2786050" y="5000636"/>
            <a:ext cx="3214710" cy="7143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24158" t="41016" r="47291" b="21874"/>
          <a:stretch>
            <a:fillRect/>
          </a:stretch>
        </p:blipFill>
        <p:spPr bwMode="auto">
          <a:xfrm>
            <a:off x="2571736" y="2214554"/>
            <a:ext cx="469234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 l="26391" t="45117" r="45607" b="12890"/>
          <a:stretch>
            <a:fillRect/>
          </a:stretch>
        </p:blipFill>
        <p:spPr bwMode="auto">
          <a:xfrm rot="10800000">
            <a:off x="2500298" y="2143116"/>
            <a:ext cx="4357718" cy="367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 l="25293" t="36328" r="46653" b="19726"/>
          <a:stretch>
            <a:fillRect/>
          </a:stretch>
        </p:blipFill>
        <p:spPr bwMode="auto">
          <a:xfrm rot="19271362">
            <a:off x="2960178" y="2103538"/>
            <a:ext cx="4071208" cy="358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 l="26391" t="45117" r="45607" b="12890"/>
          <a:stretch>
            <a:fillRect/>
          </a:stretch>
        </p:blipFill>
        <p:spPr bwMode="auto">
          <a:xfrm>
            <a:off x="2428859" y="2500306"/>
            <a:ext cx="4696633" cy="3959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928670"/>
            <a:ext cx="8429684" cy="52014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Кто ничего не замечает,</a:t>
            </a:r>
          </a:p>
          <a:p>
            <a:pPr>
              <a:defRPr/>
            </a:pPr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Тот ничего не изучает.</a:t>
            </a:r>
          </a:p>
          <a:p>
            <a:pPr>
              <a:defRPr/>
            </a:pPr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Кто ничего не 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изучает - </a:t>
            </a: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Тот вечно хнычет и скучает.</a:t>
            </a:r>
          </a:p>
          <a:p>
            <a:pPr>
              <a:defRPr/>
            </a:pP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                                               </a:t>
            </a:r>
          </a:p>
          <a:p>
            <a:pPr>
              <a:defRPr/>
            </a:pP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</a:rPr>
              <a:t>                                                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72500" y="6570663"/>
            <a:ext cx="571500" cy="28733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61118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graphicFrame>
        <p:nvGraphicFramePr>
          <p:cNvPr id="4" name="Group 208"/>
          <p:cNvGraphicFramePr>
            <a:graphicFrameLocks/>
          </p:cNvGraphicFramePr>
          <p:nvPr/>
        </p:nvGraphicFramePr>
        <p:xfrm>
          <a:off x="323850" y="4221163"/>
          <a:ext cx="8569325" cy="1184276"/>
        </p:xfrm>
        <a:graphic>
          <a:graphicData uri="http://schemas.openxmlformats.org/drawingml/2006/table">
            <a:tbl>
              <a:tblPr/>
              <a:tblGrid>
                <a:gridCol w="792163"/>
                <a:gridCol w="636587"/>
                <a:gridCol w="714375"/>
                <a:gridCol w="736600"/>
                <a:gridCol w="690563"/>
                <a:gridCol w="714375"/>
                <a:gridCol w="714375"/>
                <a:gridCol w="714375"/>
                <a:gridCol w="714375"/>
                <a:gridCol w="712787"/>
                <a:gridCol w="714375"/>
                <a:gridCol w="714375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00"/>
          <p:cNvSpPr>
            <a:spLocks noChangeArrowheads="1"/>
          </p:cNvSpPr>
          <p:nvPr/>
        </p:nvSpPr>
        <p:spPr bwMode="auto">
          <a:xfrm>
            <a:off x="1187450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6" name="Rectangle 201"/>
          <p:cNvSpPr>
            <a:spLocks noChangeArrowheads="1"/>
          </p:cNvSpPr>
          <p:nvPr/>
        </p:nvSpPr>
        <p:spPr bwMode="auto">
          <a:xfrm>
            <a:off x="1789113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7" name="Rectangle 202"/>
          <p:cNvSpPr>
            <a:spLocks noChangeArrowheads="1"/>
          </p:cNvSpPr>
          <p:nvPr/>
        </p:nvSpPr>
        <p:spPr bwMode="auto">
          <a:xfrm>
            <a:off x="2555875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8" name="Rectangle 203"/>
          <p:cNvSpPr>
            <a:spLocks noChangeArrowheads="1"/>
          </p:cNvSpPr>
          <p:nvPr/>
        </p:nvSpPr>
        <p:spPr bwMode="auto">
          <a:xfrm>
            <a:off x="3276600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9" name="Rectangle 204"/>
          <p:cNvSpPr>
            <a:spLocks noChangeArrowheads="1"/>
          </p:cNvSpPr>
          <p:nvPr/>
        </p:nvSpPr>
        <p:spPr bwMode="auto">
          <a:xfrm>
            <a:off x="3924300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0" name="Rectangle 205"/>
          <p:cNvSpPr>
            <a:spLocks noChangeArrowheads="1"/>
          </p:cNvSpPr>
          <p:nvPr/>
        </p:nvSpPr>
        <p:spPr bwMode="auto">
          <a:xfrm>
            <a:off x="4716463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1" name="Rectangle 206"/>
          <p:cNvSpPr>
            <a:spLocks noChangeArrowheads="1"/>
          </p:cNvSpPr>
          <p:nvPr/>
        </p:nvSpPr>
        <p:spPr bwMode="auto">
          <a:xfrm>
            <a:off x="5410200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2" name="Rectangle 207"/>
          <p:cNvSpPr>
            <a:spLocks noChangeArrowheads="1"/>
          </p:cNvSpPr>
          <p:nvPr/>
        </p:nvSpPr>
        <p:spPr bwMode="auto">
          <a:xfrm>
            <a:off x="6084888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3" name="Rectangle 209"/>
          <p:cNvSpPr>
            <a:spLocks noChangeArrowheads="1"/>
          </p:cNvSpPr>
          <p:nvPr/>
        </p:nvSpPr>
        <p:spPr bwMode="auto">
          <a:xfrm>
            <a:off x="6804025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4" name="Rectangle 210"/>
          <p:cNvSpPr>
            <a:spLocks noChangeArrowheads="1"/>
          </p:cNvSpPr>
          <p:nvPr/>
        </p:nvSpPr>
        <p:spPr bwMode="auto">
          <a:xfrm>
            <a:off x="7524750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5" name="Rectangle 211"/>
          <p:cNvSpPr>
            <a:spLocks noChangeArrowheads="1"/>
          </p:cNvSpPr>
          <p:nvPr/>
        </p:nvSpPr>
        <p:spPr bwMode="auto">
          <a:xfrm>
            <a:off x="8243888" y="4868863"/>
            <a:ext cx="50482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grpSp>
        <p:nvGrpSpPr>
          <p:cNvPr id="16" name="Group 225"/>
          <p:cNvGrpSpPr>
            <a:grpSpLocks/>
          </p:cNvGrpSpPr>
          <p:nvPr/>
        </p:nvGrpSpPr>
        <p:grpSpPr bwMode="auto">
          <a:xfrm>
            <a:off x="539750" y="1125538"/>
            <a:ext cx="2520950" cy="2592387"/>
            <a:chOff x="340" y="799"/>
            <a:chExt cx="1588" cy="1633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340" y="799"/>
              <a:ext cx="1588" cy="1633"/>
            </a:xfrm>
            <a:prstGeom prst="ellipse">
              <a:avLst/>
            </a:prstGeom>
            <a:solidFill>
              <a:srgbClr val="FFFFFF"/>
            </a:solidFill>
            <a:ln w="101600" cmpd="tri">
              <a:solidFill>
                <a:srgbClr val="000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18" name="Rectangle 213"/>
            <p:cNvSpPr>
              <a:spLocks noChangeArrowheads="1"/>
            </p:cNvSpPr>
            <p:nvPr/>
          </p:nvSpPr>
          <p:spPr bwMode="auto">
            <a:xfrm>
              <a:off x="1020" y="890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12</a:t>
              </a:r>
            </a:p>
          </p:txBody>
        </p:sp>
        <p:sp>
          <p:nvSpPr>
            <p:cNvPr id="19" name="Rectangle 214"/>
            <p:cNvSpPr>
              <a:spLocks noChangeArrowheads="1"/>
            </p:cNvSpPr>
            <p:nvPr/>
          </p:nvSpPr>
          <p:spPr bwMode="auto">
            <a:xfrm>
              <a:off x="1610" y="1506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3</a:t>
              </a:r>
            </a:p>
          </p:txBody>
        </p:sp>
        <p:sp>
          <p:nvSpPr>
            <p:cNvPr id="20" name="Rectangle 215"/>
            <p:cNvSpPr>
              <a:spLocks noChangeArrowheads="1"/>
            </p:cNvSpPr>
            <p:nvPr/>
          </p:nvSpPr>
          <p:spPr bwMode="auto">
            <a:xfrm>
              <a:off x="385" y="1504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9</a:t>
              </a:r>
            </a:p>
          </p:txBody>
        </p:sp>
        <p:sp>
          <p:nvSpPr>
            <p:cNvPr id="21" name="Rectangle 216"/>
            <p:cNvSpPr>
              <a:spLocks noChangeArrowheads="1"/>
            </p:cNvSpPr>
            <p:nvPr/>
          </p:nvSpPr>
          <p:spPr bwMode="auto">
            <a:xfrm>
              <a:off x="1020" y="2125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6</a:t>
              </a:r>
            </a:p>
          </p:txBody>
        </p:sp>
        <p:sp>
          <p:nvSpPr>
            <p:cNvPr id="22" name="Rectangle 217"/>
            <p:cNvSpPr>
              <a:spLocks noChangeArrowheads="1"/>
            </p:cNvSpPr>
            <p:nvPr/>
          </p:nvSpPr>
          <p:spPr bwMode="auto">
            <a:xfrm>
              <a:off x="1338" y="981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1</a:t>
              </a:r>
            </a:p>
          </p:txBody>
        </p:sp>
        <p:sp>
          <p:nvSpPr>
            <p:cNvPr id="23" name="Rectangle 218"/>
            <p:cNvSpPr>
              <a:spLocks noChangeArrowheads="1"/>
            </p:cNvSpPr>
            <p:nvPr/>
          </p:nvSpPr>
          <p:spPr bwMode="auto">
            <a:xfrm>
              <a:off x="1519" y="1162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2</a:t>
              </a:r>
            </a:p>
          </p:txBody>
        </p:sp>
        <p:sp>
          <p:nvSpPr>
            <p:cNvPr id="24" name="Rectangle 219"/>
            <p:cNvSpPr>
              <a:spLocks noChangeArrowheads="1"/>
            </p:cNvSpPr>
            <p:nvPr/>
          </p:nvSpPr>
          <p:spPr bwMode="auto">
            <a:xfrm>
              <a:off x="689" y="981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11</a:t>
              </a:r>
            </a:p>
          </p:txBody>
        </p:sp>
        <p:sp>
          <p:nvSpPr>
            <p:cNvPr id="25" name="Rectangle 220"/>
            <p:cNvSpPr>
              <a:spLocks noChangeArrowheads="1"/>
            </p:cNvSpPr>
            <p:nvPr/>
          </p:nvSpPr>
          <p:spPr bwMode="auto">
            <a:xfrm>
              <a:off x="479" y="1207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10</a:t>
              </a:r>
            </a:p>
          </p:txBody>
        </p:sp>
        <p:sp>
          <p:nvSpPr>
            <p:cNvPr id="26" name="Rectangle 221"/>
            <p:cNvSpPr>
              <a:spLocks noChangeArrowheads="1"/>
            </p:cNvSpPr>
            <p:nvPr/>
          </p:nvSpPr>
          <p:spPr bwMode="auto">
            <a:xfrm>
              <a:off x="1338" y="2024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5</a:t>
              </a:r>
            </a:p>
          </p:txBody>
        </p:sp>
        <p:sp>
          <p:nvSpPr>
            <p:cNvPr id="27" name="Rectangle 222"/>
            <p:cNvSpPr>
              <a:spLocks noChangeArrowheads="1"/>
            </p:cNvSpPr>
            <p:nvPr/>
          </p:nvSpPr>
          <p:spPr bwMode="auto">
            <a:xfrm>
              <a:off x="1549" y="1754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4</a:t>
              </a:r>
            </a:p>
          </p:txBody>
        </p:sp>
        <p:sp>
          <p:nvSpPr>
            <p:cNvPr id="28" name="Rectangle 223"/>
            <p:cNvSpPr>
              <a:spLocks noChangeArrowheads="1"/>
            </p:cNvSpPr>
            <p:nvPr/>
          </p:nvSpPr>
          <p:spPr bwMode="auto">
            <a:xfrm>
              <a:off x="735" y="2003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7</a:t>
              </a:r>
            </a:p>
          </p:txBody>
        </p:sp>
        <p:sp>
          <p:nvSpPr>
            <p:cNvPr id="29" name="Rectangle 224"/>
            <p:cNvSpPr>
              <a:spLocks noChangeArrowheads="1"/>
            </p:cNvSpPr>
            <p:nvPr/>
          </p:nvSpPr>
          <p:spPr bwMode="auto">
            <a:xfrm>
              <a:off x="476" y="1746"/>
              <a:ext cx="227" cy="2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chemeClr val="hlink"/>
                  </a:solidFill>
                  <a:latin typeface="Bookman Old Style" pitchFamily="18" charset="0"/>
                </a:rPr>
                <a:t>8</a:t>
              </a:r>
            </a:p>
          </p:txBody>
        </p:sp>
      </p:grpSp>
      <p:sp>
        <p:nvSpPr>
          <p:cNvPr id="30" name="AutoShape 236"/>
          <p:cNvSpPr>
            <a:spLocks noChangeArrowheads="1"/>
          </p:cNvSpPr>
          <p:nvPr/>
        </p:nvSpPr>
        <p:spPr bwMode="auto">
          <a:xfrm rot="5580000">
            <a:off x="1656557" y="440531"/>
            <a:ext cx="431800" cy="1081087"/>
          </a:xfrm>
          <a:prstGeom prst="moon">
            <a:avLst>
              <a:gd name="adj" fmla="val 62843"/>
            </a:avLst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31" name="AutoShape 237"/>
          <p:cNvSpPr>
            <a:spLocks noChangeArrowheads="1"/>
          </p:cNvSpPr>
          <p:nvPr/>
        </p:nvSpPr>
        <p:spPr bwMode="auto">
          <a:xfrm>
            <a:off x="827088" y="3716338"/>
            <a:ext cx="1943100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000099"/>
              </a:gs>
              <a:gs pos="50000">
                <a:srgbClr val="99CCFF"/>
              </a:gs>
              <a:gs pos="100000">
                <a:srgbClr val="0000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Line 243"/>
          <p:cNvSpPr>
            <a:spLocks noChangeShapeType="1"/>
          </p:cNvSpPr>
          <p:nvPr/>
        </p:nvSpPr>
        <p:spPr bwMode="auto">
          <a:xfrm flipV="1">
            <a:off x="1835150" y="1916113"/>
            <a:ext cx="360363" cy="57626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3" name="Line 244"/>
          <p:cNvSpPr>
            <a:spLocks noChangeShapeType="1"/>
          </p:cNvSpPr>
          <p:nvPr/>
        </p:nvSpPr>
        <p:spPr bwMode="auto">
          <a:xfrm flipV="1">
            <a:off x="1835150" y="1628775"/>
            <a:ext cx="0" cy="863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4" name="Line 245"/>
          <p:cNvSpPr>
            <a:spLocks noChangeShapeType="1"/>
          </p:cNvSpPr>
          <p:nvPr/>
        </p:nvSpPr>
        <p:spPr bwMode="auto">
          <a:xfrm flipV="1">
            <a:off x="1835150" y="2060575"/>
            <a:ext cx="504825" cy="431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246"/>
          <p:cNvSpPr>
            <a:spLocks noChangeShapeType="1"/>
          </p:cNvSpPr>
          <p:nvPr/>
        </p:nvSpPr>
        <p:spPr bwMode="auto">
          <a:xfrm flipV="1">
            <a:off x="1835150" y="2492375"/>
            <a:ext cx="649288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247"/>
          <p:cNvSpPr>
            <a:spLocks noChangeShapeType="1"/>
          </p:cNvSpPr>
          <p:nvPr/>
        </p:nvSpPr>
        <p:spPr bwMode="auto">
          <a:xfrm>
            <a:off x="1835150" y="2492375"/>
            <a:ext cx="576263" cy="2159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7" name="Line 251"/>
          <p:cNvSpPr>
            <a:spLocks noChangeShapeType="1"/>
          </p:cNvSpPr>
          <p:nvPr/>
        </p:nvSpPr>
        <p:spPr bwMode="auto">
          <a:xfrm>
            <a:off x="1835150" y="2492375"/>
            <a:ext cx="288925" cy="5397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8" name="Line 252"/>
          <p:cNvSpPr>
            <a:spLocks noChangeShapeType="1"/>
          </p:cNvSpPr>
          <p:nvPr/>
        </p:nvSpPr>
        <p:spPr bwMode="auto">
          <a:xfrm>
            <a:off x="1835150" y="2492375"/>
            <a:ext cx="0" cy="57626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9" name="Line 253"/>
          <p:cNvSpPr>
            <a:spLocks noChangeShapeType="1"/>
          </p:cNvSpPr>
          <p:nvPr/>
        </p:nvSpPr>
        <p:spPr bwMode="auto">
          <a:xfrm flipH="1">
            <a:off x="1547813" y="2492375"/>
            <a:ext cx="287337" cy="5397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0" name="Line 254"/>
          <p:cNvSpPr>
            <a:spLocks noChangeShapeType="1"/>
          </p:cNvSpPr>
          <p:nvPr/>
        </p:nvSpPr>
        <p:spPr bwMode="auto">
          <a:xfrm flipH="1">
            <a:off x="1187450" y="2492375"/>
            <a:ext cx="647700" cy="2159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1" name="Line 255"/>
          <p:cNvSpPr>
            <a:spLocks noChangeShapeType="1"/>
          </p:cNvSpPr>
          <p:nvPr/>
        </p:nvSpPr>
        <p:spPr bwMode="auto">
          <a:xfrm flipH="1">
            <a:off x="1187450" y="2492375"/>
            <a:ext cx="6477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256"/>
          <p:cNvSpPr>
            <a:spLocks noChangeShapeType="1"/>
          </p:cNvSpPr>
          <p:nvPr/>
        </p:nvSpPr>
        <p:spPr bwMode="auto">
          <a:xfrm flipH="1" flipV="1">
            <a:off x="1331913" y="2205038"/>
            <a:ext cx="503237" cy="28733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257"/>
          <p:cNvSpPr>
            <a:spLocks noChangeShapeType="1"/>
          </p:cNvSpPr>
          <p:nvPr/>
        </p:nvSpPr>
        <p:spPr bwMode="auto">
          <a:xfrm flipH="1" flipV="1">
            <a:off x="1476375" y="1916113"/>
            <a:ext cx="358775" cy="57626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diamond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4" name="Text Box 258"/>
          <p:cNvSpPr txBox="1">
            <a:spLocks noChangeArrowheads="1"/>
          </p:cNvSpPr>
          <p:nvPr/>
        </p:nvSpPr>
        <p:spPr bwMode="auto">
          <a:xfrm>
            <a:off x="3203575" y="1196975"/>
            <a:ext cx="52260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accent1"/>
                </a:solidFill>
                <a:latin typeface="Cambria" pitchFamily="18" charset="0"/>
              </a:rPr>
              <a:t>Определите вид углов, которые образуют стрелки часов.</a:t>
            </a:r>
          </a:p>
        </p:txBody>
      </p:sp>
      <p:sp>
        <p:nvSpPr>
          <p:cNvPr id="45" name="AutoShape 26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86438" y="5857875"/>
            <a:ext cx="2087562" cy="647700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6600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hlink"/>
                </a:solidFill>
                <a:latin typeface="Cambria" pitchFamily="18" charset="0"/>
              </a:rPr>
              <a:t>ПРОВЕРКА</a:t>
            </a:r>
          </a:p>
        </p:txBody>
      </p:sp>
      <p:sp>
        <p:nvSpPr>
          <p:cNvPr id="46" name="Oval 261"/>
          <p:cNvSpPr>
            <a:spLocks noChangeArrowheads="1"/>
          </p:cNvSpPr>
          <p:nvPr/>
        </p:nvSpPr>
        <p:spPr bwMode="auto">
          <a:xfrm>
            <a:off x="1725613" y="2357438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47" name="Text Box 59"/>
          <p:cNvSpPr txBox="1">
            <a:spLocks noChangeArrowheads="1"/>
          </p:cNvSpPr>
          <p:nvPr/>
        </p:nvSpPr>
        <p:spPr bwMode="auto">
          <a:xfrm>
            <a:off x="1619250" y="5516563"/>
            <a:ext cx="1584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Cambria" pitchFamily="18" charset="0"/>
              </a:rPr>
              <a:t>О</a:t>
            </a:r>
            <a:r>
              <a:rPr lang="ru-RU" b="1">
                <a:solidFill>
                  <a:srgbClr val="FF0000"/>
                </a:solidFill>
                <a:latin typeface="Cambria" pitchFamily="18" charset="0"/>
              </a:rPr>
              <a:t> - </a:t>
            </a:r>
            <a:r>
              <a:rPr lang="ru-RU">
                <a:solidFill>
                  <a:srgbClr val="6600CC"/>
                </a:solidFill>
                <a:latin typeface="Cambria" pitchFamily="18" charset="0"/>
              </a:rPr>
              <a:t>ОСТРЫЙ</a:t>
            </a:r>
          </a:p>
        </p:txBody>
      </p:sp>
      <p:sp>
        <p:nvSpPr>
          <p:cNvPr id="48" name="Прямоугольник 51"/>
          <p:cNvSpPr>
            <a:spLocks noChangeArrowheads="1"/>
          </p:cNvSpPr>
          <p:nvPr/>
        </p:nvSpPr>
        <p:spPr bwMode="auto">
          <a:xfrm>
            <a:off x="1619250" y="5949950"/>
            <a:ext cx="1595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Cambria" pitchFamily="18" charset="0"/>
              </a:rPr>
              <a:t>П</a:t>
            </a:r>
            <a:r>
              <a:rPr lang="ru-RU" b="1">
                <a:solidFill>
                  <a:srgbClr val="FF0000"/>
                </a:solidFill>
                <a:latin typeface="Cambria" pitchFamily="18" charset="0"/>
              </a:rPr>
              <a:t> - </a:t>
            </a:r>
            <a:r>
              <a:rPr lang="ru-RU">
                <a:solidFill>
                  <a:srgbClr val="6600CC"/>
                </a:solidFill>
                <a:latin typeface="Cambria" pitchFamily="18" charset="0"/>
              </a:rPr>
              <a:t>ПРЯМОЙ</a:t>
            </a:r>
          </a:p>
        </p:txBody>
      </p:sp>
      <p:sp>
        <p:nvSpPr>
          <p:cNvPr id="49" name="Text Box 60"/>
          <p:cNvSpPr txBox="1">
            <a:spLocks noChangeArrowheads="1"/>
          </p:cNvSpPr>
          <p:nvPr/>
        </p:nvSpPr>
        <p:spPr bwMode="auto">
          <a:xfrm>
            <a:off x="3419475" y="5516563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Cambria" pitchFamily="18" charset="0"/>
              </a:rPr>
              <a:t>Т-</a:t>
            </a:r>
            <a:r>
              <a:rPr lang="ru-RU">
                <a:solidFill>
                  <a:srgbClr val="6600CC"/>
                </a:solidFill>
                <a:latin typeface="Cambria" pitchFamily="18" charset="0"/>
              </a:rPr>
              <a:t>ТУПОЙ</a:t>
            </a:r>
          </a:p>
        </p:txBody>
      </p:sp>
      <p:sp>
        <p:nvSpPr>
          <p:cNvPr id="50" name="Text Box 62"/>
          <p:cNvSpPr txBox="1">
            <a:spLocks noChangeArrowheads="1"/>
          </p:cNvSpPr>
          <p:nvPr/>
        </p:nvSpPr>
        <p:spPr bwMode="auto">
          <a:xfrm>
            <a:off x="3276600" y="5949950"/>
            <a:ext cx="25923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Cambria" pitchFamily="18" charset="0"/>
              </a:rPr>
              <a:t>Р-</a:t>
            </a:r>
            <a:r>
              <a:rPr lang="ru-RU">
                <a:solidFill>
                  <a:srgbClr val="6600CC"/>
                </a:solidFill>
                <a:latin typeface="Cambria" pitchFamily="18" charset="0"/>
              </a:rPr>
              <a:t>РАЗВЕРНУТЫЙ</a:t>
            </a:r>
          </a:p>
        </p:txBody>
      </p:sp>
      <p:pic>
        <p:nvPicPr>
          <p:cNvPr id="51" name="Прямоугольник 5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963" y="-219075"/>
            <a:ext cx="5589587" cy="120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0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2" grpId="0" animBg="1"/>
      <p:bldP spid="32" grpId="1" animBg="1"/>
      <p:bldP spid="33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52400"/>
            <a:ext cx="6870700" cy="1600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100" b="1" i="0" u="none" strike="noStrike" kern="1200" cap="none" spc="0" normalizeH="0" baseline="0" noProof="0" smtClean="0">
                <a:ln>
                  <a:noFill/>
                </a:ln>
                <a:solidFill>
                  <a:srgbClr val="9933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Итог урока:</a:t>
            </a:r>
            <a:endParaRPr kumimoji="0" lang="ru-RU" sz="6100" b="1" i="0" u="none" strike="noStrike" kern="1200" cap="none" spc="0" normalizeH="0" baseline="0" noProof="0" dirty="0" smtClean="0">
              <a:ln>
                <a:noFill/>
              </a:ln>
              <a:solidFill>
                <a:srgbClr val="9933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828800"/>
            <a:ext cx="7696200" cy="36576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6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нового узнали на уроке?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6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понравилось на уроке?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72400" cy="8572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Оценка урока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785794"/>
            <a:ext cx="83582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Выберите фигуру</a:t>
            </a:r>
          </a:p>
          <a:p>
            <a:r>
              <a:rPr lang="ru-RU" sz="3600" b="1" dirty="0" smtClean="0"/>
              <a:t>Солнце</a:t>
            </a:r>
            <a:r>
              <a:rPr lang="ru-RU" sz="3600" dirty="0" smtClean="0"/>
              <a:t> – урок понравился</a:t>
            </a:r>
          </a:p>
          <a:p>
            <a:r>
              <a:rPr lang="ru-RU" sz="3600" b="1" dirty="0" smtClean="0"/>
              <a:t>Тучка </a:t>
            </a:r>
            <a:r>
              <a:rPr lang="ru-RU" sz="3600" dirty="0" smtClean="0"/>
              <a:t>– урок не понравился </a:t>
            </a:r>
            <a:endParaRPr lang="ru-RU" sz="3600" dirty="0" smtClean="0"/>
          </a:p>
          <a:p>
            <a:endParaRPr lang="ru-RU" sz="3600" dirty="0"/>
          </a:p>
        </p:txBody>
      </p:sp>
      <p:sp>
        <p:nvSpPr>
          <p:cNvPr id="12" name="Солнце 11"/>
          <p:cNvSpPr/>
          <p:nvPr/>
        </p:nvSpPr>
        <p:spPr>
          <a:xfrm>
            <a:off x="214282" y="2500306"/>
            <a:ext cx="2571768" cy="221457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/>
          <p:cNvSpPr/>
          <p:nvPr/>
        </p:nvSpPr>
        <p:spPr>
          <a:xfrm>
            <a:off x="3500430" y="2714620"/>
            <a:ext cx="3500462" cy="1785950"/>
          </a:xfrm>
          <a:prstGeom prst="cloudCallout">
            <a:avLst>
              <a:gd name="adj1" fmla="val -39158"/>
              <a:gd name="adj2" fmla="val -2003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14282" y="4857760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/>
              <a:t>В фигуре нарисовать угол </a:t>
            </a:r>
            <a:r>
              <a:rPr lang="ru-RU" sz="3000" i="1" dirty="0" smtClean="0"/>
              <a:t>(прямой, острый, тупой или развернутый)</a:t>
            </a:r>
            <a:r>
              <a:rPr lang="ru-RU" sz="3000" dirty="0" smtClean="0"/>
              <a:t> и наклеить его в таблицу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Домашнее задание 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643050"/>
            <a:ext cx="52864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№ 1638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№ 1640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uchen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571612"/>
            <a:ext cx="2659067" cy="47148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50_1_kalibrovochnaya_girya_100gram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429125"/>
            <a:ext cx="10144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63" y="1143000"/>
          <a:ext cx="7215240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524"/>
                <a:gridCol w="721524"/>
                <a:gridCol w="721524"/>
                <a:gridCol w="721524"/>
                <a:gridCol w="721524"/>
                <a:gridCol w="721524"/>
                <a:gridCol w="721524"/>
                <a:gridCol w="721524"/>
                <a:gridCol w="721524"/>
                <a:gridCol w="721524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5785">
                <a:tc gridSpan="3"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57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5785">
                <a:tc gridSpan="3"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3786188"/>
            <a:ext cx="7643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dirty="0">
                <a:latin typeface="Cambria" pitchFamily="18" charset="0"/>
              </a:rPr>
              <a:t>   Единица измерения времени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4286250"/>
            <a:ext cx="7643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3600">
                <a:latin typeface="Cambria" pitchFamily="18" charset="0"/>
              </a:rPr>
              <a:t>2.   Единица измерения массы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4786313"/>
            <a:ext cx="7643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3600">
                <a:latin typeface="Cambria" pitchFamily="18" charset="0"/>
              </a:rPr>
              <a:t>3.   Сотая часть числа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38" y="5357813"/>
            <a:ext cx="7643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3600">
                <a:latin typeface="Cambria" pitchFamily="18" charset="0"/>
              </a:rPr>
              <a:t>4.   Инструмент для измерения длины отрезков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1563" y="1143000"/>
            <a:ext cx="696912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11338" y="1122363"/>
            <a:ext cx="695325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41588" y="1122363"/>
            <a:ext cx="696912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43263" y="1136650"/>
            <a:ext cx="696912" cy="641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75100" y="1136650"/>
            <a:ext cx="695325" cy="6413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06938" y="1122363"/>
            <a:ext cx="695325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86125" y="1785938"/>
            <a:ext cx="696913" cy="639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46525" y="1785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86300" y="1800225"/>
            <a:ext cx="696913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29250" y="1785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143625" y="1785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793875" y="2420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517775" y="2420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38500" y="2416175"/>
            <a:ext cx="696913" cy="6397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60813" y="2435225"/>
            <a:ext cx="695325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Ц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691063" y="2435225"/>
            <a:ext cx="696912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421313" y="2420938"/>
            <a:ext cx="696912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153150" y="2420938"/>
            <a:ext cx="696913" cy="639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86125" y="3071813"/>
            <a:ext cx="695325" cy="639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000500" y="3071813"/>
            <a:ext cx="696913" cy="6413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719638" y="3078163"/>
            <a:ext cx="696912" cy="6413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45125" y="3078163"/>
            <a:ext cx="696913" cy="6413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172200" y="3063875"/>
            <a:ext cx="695325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Й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897688" y="3063875"/>
            <a:ext cx="695325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594600" y="3063875"/>
            <a:ext cx="695325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4" name="Freeform 92" descr="Папирус"/>
          <p:cNvSpPr>
            <a:spLocks/>
          </p:cNvSpPr>
          <p:nvPr/>
        </p:nvSpPr>
        <p:spPr bwMode="auto">
          <a:xfrm rot="10800000">
            <a:off x="4572000" y="6000750"/>
            <a:ext cx="3071813" cy="571500"/>
          </a:xfrm>
          <a:custGeom>
            <a:avLst/>
            <a:gdLst>
              <a:gd name="T0" fmla="*/ 0 w 3880"/>
              <a:gd name="T1" fmla="*/ 0 h 344"/>
              <a:gd name="T2" fmla="*/ 0 w 3880"/>
              <a:gd name="T3" fmla="*/ 2147483647 h 344"/>
              <a:gd name="T4" fmla="*/ 2147483647 w 3880"/>
              <a:gd name="T5" fmla="*/ 2147483647 h 344"/>
              <a:gd name="T6" fmla="*/ 2147483647 w 3880"/>
              <a:gd name="T7" fmla="*/ 0 h 344"/>
              <a:gd name="T8" fmla="*/ 0 w 3880"/>
              <a:gd name="T9" fmla="*/ 0 h 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0"/>
              <a:gd name="T16" fmla="*/ 0 h 344"/>
              <a:gd name="T17" fmla="*/ 3880 w 3880"/>
              <a:gd name="T18" fmla="*/ 344 h 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0" h="344">
                <a:moveTo>
                  <a:pt x="0" y="0"/>
                </a:moveTo>
                <a:lnTo>
                  <a:pt x="0" y="344"/>
                </a:lnTo>
                <a:lnTo>
                  <a:pt x="3872" y="344"/>
                </a:lnTo>
                <a:lnTo>
                  <a:pt x="3880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5" name="Text Box 94"/>
          <p:cNvSpPr txBox="1">
            <a:spLocks noChangeArrowheads="1"/>
          </p:cNvSpPr>
          <p:nvPr/>
        </p:nvSpPr>
        <p:spPr bwMode="auto">
          <a:xfrm rot="10800000">
            <a:off x="4357688" y="5953125"/>
            <a:ext cx="3071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IIII</a:t>
            </a:r>
            <a:r>
              <a:rPr lang="en-US" sz="1400">
                <a:solidFill>
                  <a:srgbClr val="000000"/>
                </a:solidFill>
                <a:latin typeface="Cambria" pitchFamily="18" charset="0"/>
              </a:rPr>
              <a:t>I</a:t>
            </a:r>
            <a:endParaRPr lang="ru-RU" sz="90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6" name="Text Box 95"/>
          <p:cNvSpPr txBox="1">
            <a:spLocks noChangeArrowheads="1"/>
          </p:cNvSpPr>
          <p:nvPr/>
        </p:nvSpPr>
        <p:spPr bwMode="auto">
          <a:xfrm>
            <a:off x="4572000" y="6143625"/>
            <a:ext cx="4000500" cy="2301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0     1  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2    3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4    5  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6    7    8  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9  10 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11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ru-RU" sz="900" b="1">
                <a:solidFill>
                  <a:srgbClr val="000000"/>
                </a:solidFill>
                <a:latin typeface="Tahoma" pitchFamily="34" charset="0"/>
              </a:rPr>
              <a:t> 12</a:t>
            </a:r>
            <a:r>
              <a:rPr lang="en-US" sz="900" b="1">
                <a:solidFill>
                  <a:srgbClr val="000000"/>
                </a:solidFill>
                <a:latin typeface="Tahoma" pitchFamily="34" charset="0"/>
              </a:rPr>
              <a:t>  </a:t>
            </a:r>
            <a:endParaRPr lang="ru-RU" sz="900" b="1">
              <a:solidFill>
                <a:srgbClr val="000000"/>
              </a:solidFill>
              <a:latin typeface="Tahoma" pitchFamily="34" charset="0"/>
            </a:endParaRPr>
          </a:p>
        </p:txBody>
      </p:sp>
      <p:pic>
        <p:nvPicPr>
          <p:cNvPr id="37" name="Рисунок 36" descr="загруженное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4786313"/>
            <a:ext cx="814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/>
          <p:nvPr/>
        </p:nvSpPr>
        <p:spPr>
          <a:xfrm>
            <a:off x="7072313" y="4786313"/>
            <a:ext cx="785812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tx1"/>
                </a:solidFill>
              </a:rPr>
              <a:t>Грамм</a:t>
            </a:r>
          </a:p>
        </p:txBody>
      </p:sp>
      <p:pic>
        <p:nvPicPr>
          <p:cNvPr id="39" name="Рисунок 38" descr="загруженное (2)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96213" y="3643313"/>
            <a:ext cx="1347787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Прямоугольник 5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8050" y="0"/>
            <a:ext cx="7754938" cy="120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800f5e14f5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4000504"/>
            <a:ext cx="864399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127000" h="95250" prst="divot"/>
              <a:bevelB w="63500" h="38100" prst="angle"/>
            </a:sp3d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Математика – </a:t>
            </a:r>
          </a:p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царица наук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00430" y="357166"/>
            <a:ext cx="6400800" cy="1600200"/>
          </a:xfrm>
        </p:spPr>
        <p:txBody>
          <a:bodyPr>
            <a:normAutofit/>
          </a:bodyPr>
          <a:lstStyle/>
          <a:p>
            <a:fld id="{E4BAA432-0999-41E2-B6D7-1193E2F6ED66}" type="datetime4">
              <a:rPr lang="ru-RU" sz="32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апреля 2014 г.</a:t>
            </a:fld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 и развернутый угол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643314"/>
            <a:ext cx="857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ЦЕЛИ: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/>
              <a:t> </a:t>
            </a:r>
            <a:r>
              <a:rPr lang="ru-RU" sz="2800" i="1" dirty="0" smtClean="0"/>
              <a:t> Сформировать представление о  прямом и развернутом углах.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/>
              <a:t> </a:t>
            </a:r>
            <a:r>
              <a:rPr lang="ru-RU" sz="2800" i="1" dirty="0" smtClean="0"/>
              <a:t>Научится определять вид угла 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/>
              <a:t> </a:t>
            </a:r>
            <a:r>
              <a:rPr lang="ru-RU" sz="2800" i="1" dirty="0" smtClean="0"/>
              <a:t>Научится строить прямой и развернутый угол  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8596" y="0"/>
            <a:ext cx="7743852" cy="1600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Совместный сбор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информации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71538" y="1214422"/>
            <a:ext cx="7696200" cy="36576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группа.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Собрать информацию: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Угол – определение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группа.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Собрать информацию: </a:t>
            </a: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lang="ru-RU" sz="2800" b="1" u="sng" dirty="0" smtClean="0">
                <a:solidFill>
                  <a:srgbClr val="7030A0"/>
                </a:solidFill>
              </a:rPr>
              <a:t>Угол </a:t>
            </a:r>
            <a:r>
              <a:rPr lang="ru-RU" sz="2800" b="1" u="sng" dirty="0" smtClean="0">
                <a:solidFill>
                  <a:srgbClr val="7030A0"/>
                </a:solidFill>
              </a:rPr>
              <a:t>–</a:t>
            </a:r>
            <a:r>
              <a:rPr lang="ru-RU" sz="2800" b="1" u="sng" dirty="0" smtClean="0">
                <a:solidFill>
                  <a:srgbClr val="7030A0"/>
                </a:solidFill>
              </a:rPr>
              <a:t> виды  </a:t>
            </a:r>
            <a:endParaRPr kumimoji="0" lang="ru-RU" sz="2800" b="1" i="0" u="sng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группа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Собрать информацию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Угол </a:t>
            </a:r>
            <a:r>
              <a:rPr lang="ru-RU" sz="2800" b="1" u="sng" dirty="0" smtClean="0">
                <a:solidFill>
                  <a:srgbClr val="7030A0"/>
                </a:solidFill>
              </a:rPr>
              <a:t>– </a:t>
            </a:r>
            <a:r>
              <a:rPr lang="ru-RU" sz="2800" b="1" u="sng" dirty="0" smtClean="0">
                <a:solidFill>
                  <a:srgbClr val="7030A0"/>
                </a:solidFill>
              </a:rPr>
              <a:t>образование</a:t>
            </a: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4400" dirty="0" smtClean="0">
                <a:solidFill>
                  <a:srgbClr val="002060"/>
                </a:solidFill>
              </a:rPr>
              <a:t>4 </a:t>
            </a:r>
            <a:r>
              <a:rPr lang="ru-RU" sz="4400" dirty="0" smtClean="0">
                <a:solidFill>
                  <a:srgbClr val="002060"/>
                </a:solidFill>
              </a:rPr>
              <a:t>группа</a:t>
            </a:r>
            <a:r>
              <a:rPr lang="ru-RU" sz="4400" i="1" dirty="0" smtClean="0"/>
              <a:t>.</a:t>
            </a:r>
            <a:r>
              <a:rPr lang="ru-RU" sz="2800" i="1" dirty="0" smtClean="0"/>
              <a:t> Собрать информацию</a:t>
            </a:r>
            <a:r>
              <a:rPr lang="ru-RU" sz="2800" dirty="0" smtClean="0"/>
              <a:t>:</a:t>
            </a: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lang="ru-RU" sz="2800" b="1" u="sng" dirty="0" smtClean="0">
                <a:solidFill>
                  <a:srgbClr val="7030A0"/>
                </a:solidFill>
              </a:rPr>
              <a:t>Угол – </a:t>
            </a:r>
            <a:r>
              <a:rPr lang="ru-RU" sz="2800" b="1" u="sng" dirty="0" smtClean="0">
                <a:solidFill>
                  <a:srgbClr val="7030A0"/>
                </a:solidFill>
              </a:rPr>
              <a:t>состав</a:t>
            </a:r>
            <a:endParaRPr lang="ru-RU" sz="2800" b="1" u="sng" dirty="0" smtClean="0">
              <a:solidFill>
                <a:srgbClr val="7030A0"/>
              </a:solidFill>
            </a:endParaRP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endParaRPr lang="ru-RU" sz="2800" b="1" u="sng" dirty="0" smtClean="0">
              <a:solidFill>
                <a:srgbClr val="7030A0"/>
              </a:solidFill>
            </a:endParaRPr>
          </a:p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endParaRPr kumimoji="0" lang="ru-RU" sz="2800" b="1" i="0" u="sng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107686339_3830758_smailiki8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6" y="4000504"/>
            <a:ext cx="207170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7" name="WordArt 27"/>
          <p:cNvSpPr>
            <a:spLocks noChangeArrowheads="1" noChangeShapeType="1" noTextEdit="1"/>
          </p:cNvSpPr>
          <p:nvPr/>
        </p:nvSpPr>
        <p:spPr bwMode="auto">
          <a:xfrm>
            <a:off x="1428728" y="285728"/>
            <a:ext cx="3929090" cy="12842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Угол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85992"/>
            <a:ext cx="3357586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2285992"/>
            <a:ext cx="3357586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2285992"/>
            <a:ext cx="2214578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</a:t>
            </a:r>
            <a:endParaRPr lang="ru-RU" sz="32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071934" y="1928802"/>
            <a:ext cx="715174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571604" y="1928802"/>
            <a:ext cx="5286412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1393803" y="2106603"/>
            <a:ext cx="35719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79024" y="2107794"/>
            <a:ext cx="35798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0" y="3429000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Что такое угол?</a:t>
            </a:r>
          </a:p>
          <a:p>
            <a:r>
              <a:rPr lang="ru-RU" sz="2800" dirty="0" smtClean="0"/>
              <a:t>- это фигура, образованная двумя лучами исходящими из одной точки </a:t>
            </a:r>
            <a:endParaRPr lang="ru-RU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3643306" y="3500438"/>
            <a:ext cx="1857388" cy="52322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Острый </a:t>
            </a:r>
            <a:endParaRPr lang="ru-RU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43306" y="4071942"/>
            <a:ext cx="1857388" cy="52322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Прямой  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643306" y="4572008"/>
            <a:ext cx="1857388" cy="52322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Тупой  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286116" y="5143512"/>
            <a:ext cx="2500330" cy="52322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Развернутый </a:t>
            </a:r>
            <a:endParaRPr lang="ru-RU" sz="2800" b="1" dirty="0"/>
          </a:p>
        </p:txBody>
      </p:sp>
      <p:cxnSp>
        <p:nvCxnSpPr>
          <p:cNvPr id="36" name="Прямая со стрелкой 35"/>
          <p:cNvCxnSpPr>
            <a:endCxn id="30" idx="0"/>
          </p:cNvCxnSpPr>
          <p:nvPr/>
        </p:nvCxnSpPr>
        <p:spPr>
          <a:xfrm rot="5400000">
            <a:off x="1535901" y="3036107"/>
            <a:ext cx="571504" cy="21428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4203586" y="3154472"/>
            <a:ext cx="629671" cy="3571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rot="20489987">
            <a:off x="6156336" y="3602870"/>
            <a:ext cx="2602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Ломанная  и лучи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 rot="16200000" flipH="1">
            <a:off x="6679421" y="3036091"/>
            <a:ext cx="642942" cy="2857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 descr="c087a92740e0ad411c41e24670742a75.jpg"/>
          <p:cNvPicPr>
            <a:picLocks noChangeAspect="1"/>
          </p:cNvPicPr>
          <p:nvPr/>
        </p:nvPicPr>
        <p:blipFill>
          <a:blip r:embed="rId2"/>
          <a:srcRect l="24319" r="27044"/>
          <a:stretch>
            <a:fillRect/>
          </a:stretch>
        </p:blipFill>
        <p:spPr>
          <a:xfrm>
            <a:off x="6143636" y="4786322"/>
            <a:ext cx="2769596" cy="150019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643702" y="500042"/>
            <a:ext cx="2214578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1285860"/>
            <a:ext cx="2602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Вершина и стороны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500694" y="785794"/>
            <a:ext cx="114300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7715272" y="1142984"/>
            <a:ext cx="357190" cy="2143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200"/>
                            </p:stCondLst>
                            <p:childTnLst>
                              <p:par>
                                <p:cTn id="1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7" grpId="0"/>
      <p:bldP spid="6" grpId="0" animBg="1"/>
      <p:bldP spid="7" grpId="0" animBg="1"/>
      <p:bldP spid="8" grpId="0" animBg="1"/>
      <p:bldP spid="31" grpId="0" animBg="1"/>
      <p:bldP spid="32" grpId="0" animBg="1"/>
      <p:bldP spid="33" grpId="0" animBg="1"/>
      <p:bldP spid="34" grpId="0" animBg="1"/>
      <p:bldP spid="44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Подумаем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0100" y="1643050"/>
            <a:ext cx="7772400" cy="45720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400" dirty="0" smtClean="0"/>
              <a:t>Прочитать угол</a:t>
            </a:r>
            <a:endParaRPr lang="ru-RU" sz="4400" dirty="0" smtClean="0"/>
          </a:p>
          <a:p>
            <a:pPr marL="514350" indent="-514350">
              <a:buAutoNum type="arabicPeriod"/>
            </a:pPr>
            <a:endParaRPr lang="ru-RU" sz="3200" dirty="0"/>
          </a:p>
        </p:txBody>
      </p:sp>
      <p:pic>
        <p:nvPicPr>
          <p:cNvPr id="4" name="Рисунок 3" descr="107686339_3830758_smailiki8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-142900"/>
            <a:ext cx="2071702" cy="2071702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2571736" y="3500438"/>
            <a:ext cx="3357586" cy="257176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71736" y="6072206"/>
            <a:ext cx="3714776" cy="7143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2500298" y="5929330"/>
            <a:ext cx="214314" cy="214314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00760" y="3143248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43042" y="557214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86512" y="5643578"/>
            <a:ext cx="582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Прочитайте углы, которые вы видите на чертеже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143372" y="4714884"/>
            <a:ext cx="3357586" cy="1588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rot="16200000" flipH="1">
            <a:off x="2000232" y="2571744"/>
            <a:ext cx="2214578" cy="207170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4143372" y="3214686"/>
            <a:ext cx="3429024" cy="150019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750331" y="3321843"/>
            <a:ext cx="2786082" cy="158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85786" y="4714884"/>
            <a:ext cx="3286148" cy="158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4000496" y="4643446"/>
            <a:ext cx="214314" cy="214314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4714884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86644" y="4643446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86710" y="2071678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1500174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4786322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1928802"/>
            <a:ext cx="420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" name="Рисунок 14" descr="e9bae30fa494b263dfce00063927725f1fbc17f9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24" y="5524503"/>
            <a:ext cx="1333497" cy="1333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  <p:bldP spid="11" grpId="0"/>
      <p:bldP spid="12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785</TotalTime>
  <Words>482</Words>
  <Application>Microsoft Office PowerPoint</Application>
  <PresentationFormat>Экран (4:3)</PresentationFormat>
  <Paragraphs>185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Справедливость</vt:lpstr>
      <vt:lpstr>Формула</vt:lpstr>
      <vt:lpstr>Урок по математике 5 класс</vt:lpstr>
      <vt:lpstr>Слайд 2</vt:lpstr>
      <vt:lpstr>Слайд 3</vt:lpstr>
      <vt:lpstr>Слайд 4</vt:lpstr>
      <vt:lpstr>Прямой и развернутый угол.</vt:lpstr>
      <vt:lpstr>Слайд 6</vt:lpstr>
      <vt:lpstr>Слайд 7</vt:lpstr>
      <vt:lpstr>Подумаем </vt:lpstr>
      <vt:lpstr>Слайд 9</vt:lpstr>
      <vt:lpstr>Заполнить таблицу </vt:lpstr>
      <vt:lpstr>Изучение нового материала </vt:lpstr>
      <vt:lpstr>Слайд 12</vt:lpstr>
      <vt:lpstr>Практическая работа </vt:lpstr>
      <vt:lpstr>Слайд 14</vt:lpstr>
      <vt:lpstr>Слайд 15</vt:lpstr>
      <vt:lpstr>Физкультминутка </vt:lpstr>
      <vt:lpstr>Слайд 17</vt:lpstr>
      <vt:lpstr>Слайд 18</vt:lpstr>
      <vt:lpstr>С какими видами углов мы с вами познакомились?</vt:lpstr>
      <vt:lpstr>Слайд 20</vt:lpstr>
      <vt:lpstr>Слайд 21</vt:lpstr>
      <vt:lpstr>Оценка урока </vt:lpstr>
      <vt:lpstr>Домашнее задание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79</cp:revision>
  <dcterms:created xsi:type="dcterms:W3CDTF">2014-04-19T18:31:20Z</dcterms:created>
  <dcterms:modified xsi:type="dcterms:W3CDTF">2014-04-24T17:30:09Z</dcterms:modified>
</cp:coreProperties>
</file>